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handoutMasterIdLst>
    <p:handoutMasterId r:id="rId109"/>
  </p:handoutMasterIdLst>
  <p:sldIdLst>
    <p:sldId id="256" r:id="rId2"/>
    <p:sldId id="325" r:id="rId3"/>
    <p:sldId id="327" r:id="rId4"/>
    <p:sldId id="746" r:id="rId5"/>
    <p:sldId id="763" r:id="rId6"/>
    <p:sldId id="762" r:id="rId7"/>
    <p:sldId id="761" r:id="rId8"/>
    <p:sldId id="1088" r:id="rId9"/>
    <p:sldId id="328" r:id="rId10"/>
    <p:sldId id="331" r:id="rId11"/>
    <p:sldId id="764" r:id="rId12"/>
    <p:sldId id="765" r:id="rId13"/>
    <p:sldId id="1036" r:id="rId14"/>
    <p:sldId id="766" r:id="rId15"/>
    <p:sldId id="737" r:id="rId16"/>
    <p:sldId id="326" r:id="rId17"/>
    <p:sldId id="788" r:id="rId18"/>
    <p:sldId id="790" r:id="rId19"/>
    <p:sldId id="322" r:id="rId20"/>
    <p:sldId id="787" r:id="rId21"/>
    <p:sldId id="801" r:id="rId22"/>
    <p:sldId id="791" r:id="rId23"/>
    <p:sldId id="1089" r:id="rId24"/>
    <p:sldId id="792" r:id="rId25"/>
    <p:sldId id="793" r:id="rId26"/>
    <p:sldId id="794" r:id="rId27"/>
    <p:sldId id="795" r:id="rId28"/>
    <p:sldId id="286" r:id="rId29"/>
    <p:sldId id="783" r:id="rId30"/>
    <p:sldId id="303" r:id="rId31"/>
    <p:sldId id="976" r:id="rId32"/>
    <p:sldId id="977" r:id="rId33"/>
    <p:sldId id="975" r:id="rId34"/>
    <p:sldId id="332" r:id="rId35"/>
    <p:sldId id="1122" r:id="rId36"/>
    <p:sldId id="771" r:id="rId37"/>
    <p:sldId id="772" r:id="rId38"/>
    <p:sldId id="978" r:id="rId39"/>
    <p:sldId id="773" r:id="rId40"/>
    <p:sldId id="304" r:id="rId41"/>
    <p:sldId id="300" r:id="rId42"/>
    <p:sldId id="289" r:id="rId43"/>
    <p:sldId id="308" r:id="rId44"/>
    <p:sldId id="774" r:id="rId45"/>
    <p:sldId id="775" r:id="rId46"/>
    <p:sldId id="986" r:id="rId47"/>
    <p:sldId id="776" r:id="rId48"/>
    <p:sldId id="305" r:id="rId49"/>
    <p:sldId id="323" r:id="rId50"/>
    <p:sldId id="999" r:id="rId51"/>
    <p:sldId id="1000" r:id="rId52"/>
    <p:sldId id="1007" r:id="rId53"/>
    <p:sldId id="1090" r:id="rId54"/>
    <p:sldId id="1091" r:id="rId55"/>
    <p:sldId id="981" r:id="rId56"/>
    <p:sldId id="984" r:id="rId57"/>
    <p:sldId id="982" r:id="rId58"/>
    <p:sldId id="722" r:id="rId59"/>
    <p:sldId id="749" r:id="rId60"/>
    <p:sldId id="1123" r:id="rId61"/>
    <p:sldId id="750" r:id="rId62"/>
    <p:sldId id="752" r:id="rId63"/>
    <p:sldId id="745" r:id="rId64"/>
    <p:sldId id="1060" r:id="rId65"/>
    <p:sldId id="1068" r:id="rId66"/>
    <p:sldId id="758" r:id="rId67"/>
    <p:sldId id="1081" r:id="rId68"/>
    <p:sldId id="1082" r:id="rId69"/>
    <p:sldId id="278" r:id="rId70"/>
    <p:sldId id="1010" r:id="rId71"/>
    <p:sldId id="1011" r:id="rId72"/>
    <p:sldId id="1006" r:id="rId73"/>
    <p:sldId id="779" r:id="rId74"/>
    <p:sldId id="1013" r:id="rId75"/>
    <p:sldId id="1009" r:id="rId76"/>
    <p:sldId id="760" r:id="rId77"/>
    <p:sldId id="307" r:id="rId78"/>
    <p:sldId id="306" r:id="rId79"/>
    <p:sldId id="309" r:id="rId80"/>
    <p:sldId id="796" r:id="rId81"/>
    <p:sldId id="299" r:id="rId82"/>
    <p:sldId id="994" r:id="rId83"/>
    <p:sldId id="292" r:id="rId84"/>
    <p:sldId id="780" r:id="rId85"/>
    <p:sldId id="797" r:id="rId86"/>
    <p:sldId id="285" r:id="rId87"/>
    <p:sldId id="311" r:id="rId88"/>
    <p:sldId id="287" r:id="rId89"/>
    <p:sldId id="989" r:id="rId90"/>
    <p:sldId id="995" r:id="rId91"/>
    <p:sldId id="781" r:id="rId92"/>
    <p:sldId id="990" r:id="rId93"/>
    <p:sldId id="293" r:id="rId94"/>
    <p:sldId id="295" r:id="rId95"/>
    <p:sldId id="301" r:id="rId96"/>
    <p:sldId id="288" r:id="rId97"/>
    <p:sldId id="296" r:id="rId98"/>
    <p:sldId id="732" r:id="rId99"/>
    <p:sldId id="714" r:id="rId100"/>
    <p:sldId id="1124" r:id="rId101"/>
    <p:sldId id="1125" r:id="rId102"/>
    <p:sldId id="1126" r:id="rId103"/>
    <p:sldId id="965" r:id="rId104"/>
    <p:sldId id="1127" r:id="rId105"/>
    <p:sldId id="691" r:id="rId106"/>
    <p:sldId id="717"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44"/>
    <p:restoredTop sz="95477"/>
  </p:normalViewPr>
  <p:slideViewPr>
    <p:cSldViewPr snapToGrid="0" snapToObjects="1">
      <p:cViewPr varScale="1">
        <p:scale>
          <a:sx n="98" d="100"/>
          <a:sy n="98" d="100"/>
        </p:scale>
        <p:origin x="192" y="18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3/13/25</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3/13/25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3A34-2271-82F3-31ED-6639BFAB7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7A63E-2DFE-1702-D416-DECBE7E55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9D868-4326-FEB0-BF38-FBB1812276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8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060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550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976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2503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249F-B7CC-457E-84E9-112BB0675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D2A17-3FE9-A4B2-CD64-E2B4811B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0B966-B76C-2CA8-8CB1-9E986EDACC36}"/>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905ABE4E-25C6-0A1D-A5E6-F19F3789DBC2}"/>
              </a:ext>
            </a:extLst>
          </p:cNvPr>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4143495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7559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9885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271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8710046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119743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3/13/25</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3/13/25</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3/13/25</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3/13/25</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3/13/25</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3/13/25</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3/13/25</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3/13/25</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3/13/25</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3/13/25</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3/13/25</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3/13/25</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6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9.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10.png"/></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4.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3" Type="http://schemas.openxmlformats.org/officeDocument/2006/relationships/image" Target="../media/image540.png"/><Relationship Id="rId18" Type="http://schemas.openxmlformats.org/officeDocument/2006/relationships/image" Target="../media/image56.png"/><Relationship Id="rId3" Type="http://schemas.openxmlformats.org/officeDocument/2006/relationships/image" Target="../media/image470.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6.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1.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1.png"/><Relationship Id="rId7" Type="http://schemas.openxmlformats.org/officeDocument/2006/relationships/image" Target="../media/image76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52.png"/><Relationship Id="rId5" Type="http://schemas.openxmlformats.org/officeDocument/2006/relationships/image" Target="../media/image742.png"/><Relationship Id="rId4" Type="http://schemas.openxmlformats.org/officeDocument/2006/relationships/image" Target="../media/image730.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58.png"/><Relationship Id="rId7" Type="http://schemas.openxmlformats.org/officeDocument/2006/relationships/image" Target="../media/image7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80.png"/><Relationship Id="rId11" Type="http://schemas.openxmlformats.org/officeDocument/2006/relationships/image" Target="../media/image76.png"/><Relationship Id="rId5" Type="http://schemas.openxmlformats.org/officeDocument/2006/relationships/image" Target="../media/image720.png"/><Relationship Id="rId10" Type="http://schemas.openxmlformats.org/officeDocument/2006/relationships/image" Target="../media/image75.png"/><Relationship Id="rId4" Type="http://schemas.openxmlformats.org/officeDocument/2006/relationships/image" Target="../media/image42.jpeg"/><Relationship Id="rId9"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650.png"/><Relationship Id="rId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1.png"/></Relationships>
</file>

<file path=ppt/slides/_rels/slide6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7.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3.png"/><Relationship Id="rId9" Type="http://schemas.openxmlformats.org/officeDocument/2006/relationships/image" Target="../media/image102.png"/></Relationships>
</file>

<file path=ppt/slides/_rels/slide6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3.png"/><Relationship Id="rId3" Type="http://schemas.openxmlformats.org/officeDocument/2006/relationships/image" Target="../media/image107.png"/><Relationship Id="rId21" Type="http://schemas.openxmlformats.org/officeDocument/2006/relationships/image" Target="../media/image126.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2.png"/><Relationship Id="rId2" Type="http://schemas.openxmlformats.org/officeDocument/2006/relationships/notesSlide" Target="../notesSlides/notesSlide45.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19" Type="http://schemas.openxmlformats.org/officeDocument/2006/relationships/image" Target="../media/image12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00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0.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28.png"/></Relationships>
</file>

<file path=ppt/slides/_rels/slide71.xml.rels><?xml version="1.0" encoding="UTF-8" standalone="yes"?>
<Relationships xmlns="http://schemas.openxmlformats.org/package/2006/relationships"><Relationship Id="rId3" Type="http://schemas.openxmlformats.org/officeDocument/2006/relationships/image" Target="../media/image102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75.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080.png"/></Relationships>
</file>

<file path=ppt/slides/_rels/slide77.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93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2.gif"/><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0.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13.jpeg"/></Relationships>
</file>

<file path=ppt/slides/_rels/slide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81.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15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32.png"/><Relationship Id="rId4" Type="http://schemas.openxmlformats.org/officeDocument/2006/relationships/image" Target="../media/image5800.png"/></Relationships>
</file>

<file path=ppt/slides/_rels/slide84.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97.xml.rels><?xml version="1.0" encoding="UTF-8" standalone="yes"?>
<Relationships xmlns="http://schemas.openxmlformats.org/package/2006/relationships"><Relationship Id="rId3" Type="http://schemas.openxmlformats.org/officeDocument/2006/relationships/image" Target="../media/image135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 Part 1</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457200" y="1447800"/>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221131" y="3035286"/>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221131" y="3035286"/>
                <a:ext cx="2641600" cy="1371587"/>
              </a:xfrm>
              <a:prstGeom prst="rect">
                <a:avLst/>
              </a:prstGeom>
              <a:blipFill>
                <a:blip r:embed="rId3"/>
                <a:stretch>
                  <a:fillRect l="-1914" t="-2752"/>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3788490"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13099825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6428" y="168644"/>
            <a:ext cx="11529391" cy="769441"/>
          </a:xfrm>
          <a:prstGeom prst="rect">
            <a:avLst/>
          </a:prstGeom>
          <a:noFill/>
        </p:spPr>
        <p:txBody>
          <a:bodyPr wrap="square" rtlCol="0">
            <a:spAutoFit/>
          </a:bodyPr>
          <a:lstStyle/>
          <a:p>
            <a:pPr algn="ctr"/>
            <a:r>
              <a:rPr lang="en-US" sz="4400" dirty="0">
                <a:latin typeface="+mj-lt"/>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R2</a:t>
            </a:r>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67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5590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15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8100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813" r="-162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F97D454-7558-E14D-8646-CCF0FF37E51B}"/>
              </a:ext>
            </a:extLst>
          </p:cNvPr>
          <p:cNvGrpSpPr/>
          <p:nvPr/>
        </p:nvGrpSpPr>
        <p:grpSpPr>
          <a:xfrm>
            <a:off x="6564501" y="1915723"/>
            <a:ext cx="5130746" cy="4184112"/>
            <a:chOff x="6564501" y="1915723"/>
            <a:chExt cx="5130746" cy="418411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grpSp>
    </p:spTree>
    <p:extLst>
      <p:ext uri="{BB962C8B-B14F-4D97-AF65-F5344CB8AC3E}">
        <p14:creationId xmlns:p14="http://schemas.microsoft.com/office/powerpoint/2010/main" val="23947269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426211"/>
            <a:ext cx="1965778" cy="420051"/>
          </a:xfrm>
        </p:spPr>
        <p:txBody>
          <a:bodyPr>
            <a:noAutofit/>
          </a:bodyPr>
          <a:lstStyle/>
          <a:p>
            <a:pPr algn="l"/>
            <a:r>
              <a:rPr lang="en-US" sz="1800" dirty="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6482418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65489" y="1900469"/>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grpSp>
        <p:nvGrpSpPr>
          <p:cNvPr id="72" name="Group 71">
            <a:extLst>
              <a:ext uri="{FF2B5EF4-FFF2-40B4-BE49-F238E27FC236}">
                <a16:creationId xmlns:a16="http://schemas.microsoft.com/office/drawing/2014/main" id="{CEB7A071-79F4-76BA-0BC2-F3BC3027236A}"/>
              </a:ext>
            </a:extLst>
          </p:cNvPr>
          <p:cNvGrpSpPr/>
          <p:nvPr/>
        </p:nvGrpSpPr>
        <p:grpSpPr>
          <a:xfrm>
            <a:off x="380380" y="2315408"/>
            <a:ext cx="4142197" cy="2784157"/>
            <a:chOff x="380380" y="2315408"/>
            <a:chExt cx="4142197" cy="2784157"/>
          </a:xfrm>
        </p:grpSpPr>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684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545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669937"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8025F3C-B9D1-EEF7-1056-A7C697227D8E}"/>
              </a:ext>
            </a:extLst>
          </p:cNvPr>
          <p:cNvSpPr txBox="1"/>
          <p:nvPr/>
        </p:nvSpPr>
        <p:spPr>
          <a:xfrm>
            <a:off x="12486290" y="51816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54088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625212"/>
                <a:ext cx="9032336"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625212"/>
                <a:ext cx="9032336" cy="4770194"/>
              </a:xfrm>
              <a:blipFill>
                <a:blip r:embed="rId2"/>
                <a:stretch>
                  <a:fillRect l="-421" t="-26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spTree>
    <p:extLst>
      <p:ext uri="{BB962C8B-B14F-4D97-AF65-F5344CB8AC3E}">
        <p14:creationId xmlns:p14="http://schemas.microsoft.com/office/powerpoint/2010/main" val="130939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8" y="1519192"/>
                <a:ext cx="10913429" cy="4770194"/>
              </a:xfrm>
            </p:spPr>
            <p:txBody>
              <a:bodyPr>
                <a:normAutofit lnSpcReduction="10000"/>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r>
                  <a:rPr lang="en-US" sz="2000" dirty="0"/>
                  <a:t>Complex power: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i="1">
                        <a:latin typeface="Cambria Math" panose="02040503050406030204" pitchFamily="18" charset="0"/>
                      </a:rPr>
                      <m:t>=</m:t>
                    </m:r>
                    <m:r>
                      <a:rPr lang="en-US" sz="2000" i="1">
                        <a:latin typeface="Cambria Math" panose="02040503050406030204" pitchFamily="18" charset="0"/>
                      </a:rPr>
                      <m:t>𝑍</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a:latin typeface="Cambria Math" panose="02040503050406030204" pitchFamily="18" charset="0"/>
                      </a:rPr>
                      <m:t>+</m:t>
                    </m:r>
                    <m:r>
                      <m:rPr>
                        <m:sty m:val="p"/>
                      </m:rPr>
                      <a:rPr lang="en-US" sz="2000">
                        <a:latin typeface="Cambria Math" panose="02040503050406030204" pitchFamily="18" charset="0"/>
                      </a:rPr>
                      <m:t>j</m:t>
                    </m:r>
                    <m:r>
                      <a:rPr lang="en-US" sz="2000" i="1">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oMath>
                </a14:m>
                <a:r>
                  <a:rPr lang="en-US" sz="2000" dirty="0"/>
                  <a:t> is power stored in inductor </a:t>
                </a:r>
              </a:p>
              <a:p>
                <a:pPr lvl="1"/>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𝑐</m:t>
                                    </m:r>
                                  </m:sub>
                                </m:sSub>
                              </m:e>
                            </m:d>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endParaRPr lang="en-US" sz="2000" dirty="0"/>
              </a:p>
              <a:p>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𝑅</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𝑅</m:t>
                        </m:r>
                      </m:den>
                    </m:f>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𝑎</m:t>
                            </m:r>
                          </m:sub>
                        </m:sSub>
                      </m:den>
                    </m:f>
                  </m:oMath>
                </a14:m>
                <a:endParaRPr lang="en-US" sz="2000" dirty="0"/>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8" y="1519192"/>
                <a:ext cx="10913429" cy="4770194"/>
              </a:xfrm>
              <a:blipFill>
                <a:blip r:embed="rId2"/>
                <a:stretch>
                  <a:fillRect l="-465" t="-79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239646" y="4725003"/>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666" y="1312133"/>
                <a:ext cx="11345333" cy="4918371"/>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marL="0" indent="0" algn="l">
                  <a:buNone/>
                </a:pPr>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Above,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𝐺</m:t>
                        </m:r>
                      </m:e>
                      <m:sub>
                        <m:r>
                          <a:rPr lang="en-US" sz="2000" b="0" i="1" smtClean="0">
                            <a:latin typeface="Cambria Math" panose="02040503050406030204" pitchFamily="18" charset="0"/>
                            <a:cs typeface="Arial" charset="0"/>
                          </a:rPr>
                          <m:t>𝑁</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𝑇h</m:t>
                            </m:r>
                          </m:sub>
                        </m:sSub>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666" y="1312133"/>
                <a:ext cx="11345333" cy="4918371"/>
              </a:xfrm>
              <a:blipFill>
                <a:blip r:embed="rId3"/>
                <a:stretch>
                  <a:fillRect l="-447" t="-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grpSp>
        <p:nvGrpSpPr>
          <p:cNvPr id="24" name="Group 23">
            <a:extLst>
              <a:ext uri="{FF2B5EF4-FFF2-40B4-BE49-F238E27FC236}">
                <a16:creationId xmlns:a16="http://schemas.microsoft.com/office/drawing/2014/main" id="{C5E4D058-E032-D645-842A-BF191632CA71}"/>
              </a:ext>
            </a:extLst>
          </p:cNvPr>
          <p:cNvGrpSpPr/>
          <p:nvPr/>
        </p:nvGrpSpPr>
        <p:grpSpPr>
          <a:xfrm>
            <a:off x="7582535" y="4069358"/>
            <a:ext cx="3002354" cy="1241041"/>
            <a:chOff x="1252224" y="4411667"/>
            <a:chExt cx="3002354"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128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139136" y="44116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3383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507061" y="4825230"/>
              <a:ext cx="482400" cy="369332"/>
            </a:xfrm>
            <a:prstGeom prst="rect">
              <a:avLst/>
            </a:prstGeom>
            <a:noFill/>
          </p:spPr>
          <p:txBody>
            <a:bodyPr wrap="square" rtlCol="0">
              <a:spAutoFit/>
            </a:bodyPr>
            <a:lstStyle/>
            <a:p>
              <a:r>
                <a:rPr lang="en-US" dirty="0"/>
                <a:t>G</a:t>
              </a:r>
              <a:r>
                <a:rPr lang="en-US" baseline="-25000" dirty="0"/>
                <a:t>N</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75325"/>
              <a:ext cx="0" cy="9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3CC7494-7499-9E40-8DFC-3B76BEFAD2C5}"/>
              </a:ext>
            </a:extLst>
          </p:cNvPr>
          <p:cNvGrpSpPr/>
          <p:nvPr/>
        </p:nvGrpSpPr>
        <p:grpSpPr>
          <a:xfrm>
            <a:off x="7414583" y="1762982"/>
            <a:ext cx="3193918" cy="1447748"/>
            <a:chOff x="1252224" y="2100362"/>
            <a:chExt cx="3193918" cy="1447748"/>
          </a:xfrm>
        </p:grpSpPr>
        <p:sp>
          <p:nvSpPr>
            <p:cNvPr id="6" name="Rectangle 5">
              <a:extLst>
                <a:ext uri="{FF2B5EF4-FFF2-40B4-BE49-F238E27FC236}">
                  <a16:creationId xmlns:a16="http://schemas.microsoft.com/office/drawing/2014/main" id="{CC150E1C-3064-F547-BAF7-521E5241C22B}"/>
                </a:ext>
              </a:extLst>
            </p:cNvPr>
            <p:cNvSpPr/>
            <p:nvPr/>
          </p:nvSpPr>
          <p:spPr>
            <a:xfrm rot="5400000">
              <a:off x="2959679" y="1899801"/>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860938" y="2303550"/>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048972" y="2320487"/>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flipV="1">
              <a:off x="2048975" y="3490968"/>
              <a:ext cx="23257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674568" y="2354354"/>
              <a:ext cx="6583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07088" y="229804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873977" y="2181684"/>
              <a:ext cx="999067" cy="369332"/>
            </a:xfrm>
            <a:prstGeom prst="rect">
              <a:avLst/>
            </a:prstGeom>
            <a:noFill/>
          </p:spPr>
          <p:txBody>
            <a:bodyPr wrap="square" rtlCol="0">
              <a:spAutoFit/>
            </a:bodyPr>
            <a:lstStyle/>
            <a:p>
              <a:r>
                <a:rPr lang="en-US" dirty="0" err="1"/>
                <a:t>Z</a:t>
              </a:r>
              <a:r>
                <a:rPr lang="en-US" baseline="-25000" dirty="0" err="1"/>
                <a:t>Th</a:t>
              </a:r>
              <a:endParaRPr lang="en-US" baseline="-25000" dirty="0"/>
            </a:p>
          </p:txBody>
        </p:sp>
        <p:sp>
          <p:nvSpPr>
            <p:cNvPr id="28" name="TextBox 27">
              <a:extLst>
                <a:ext uri="{FF2B5EF4-FFF2-40B4-BE49-F238E27FC236}">
                  <a16:creationId xmlns:a16="http://schemas.microsoft.com/office/drawing/2014/main" id="{24518189-008F-E249-89F9-F88EF1956082}"/>
                </a:ext>
              </a:extLst>
            </p:cNvPr>
            <p:cNvSpPr txBox="1"/>
            <p:nvPr/>
          </p:nvSpPr>
          <p:spPr>
            <a:xfrm>
              <a:off x="1252224" y="2658725"/>
              <a:ext cx="999067" cy="369332"/>
            </a:xfrm>
            <a:prstGeom prst="rect">
              <a:avLst/>
            </a:prstGeom>
            <a:noFill/>
          </p:spPr>
          <p:txBody>
            <a:bodyPr wrap="square" rtlCol="0">
              <a:spAutoFit/>
            </a:bodyPr>
            <a:lstStyle/>
            <a:p>
              <a:r>
                <a:rPr lang="en-US"/>
                <a:t>V</a:t>
              </a:r>
              <a:r>
                <a:rPr lang="en-US" baseline="-25000"/>
                <a:t>Th</a:t>
              </a:r>
            </a:p>
          </p:txBody>
        </p:sp>
        <p:sp>
          <p:nvSpPr>
            <p:cNvPr id="42" name="Oval 41">
              <a:extLst>
                <a:ext uri="{FF2B5EF4-FFF2-40B4-BE49-F238E27FC236}">
                  <a16:creationId xmlns:a16="http://schemas.microsoft.com/office/drawing/2014/main" id="{642F0533-D5A1-694C-AC4C-8BBAB9C030DF}"/>
                </a:ext>
              </a:extLst>
            </p:cNvPr>
            <p:cNvSpPr/>
            <p:nvPr/>
          </p:nvSpPr>
          <p:spPr>
            <a:xfrm>
              <a:off x="4330700" y="34292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3709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06773" y="2100561"/>
                <a:ext cx="8883821" cy="3655442"/>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r>
                  <a:rPr lang="en-US" sz="2000" dirty="0"/>
                  <a:t>In general, a Norton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oMath>
                </a14:m>
                <a:r>
                  <a:rPr lang="en-US" sz="2000" dirty="0"/>
                  <a:t> is the same as a Thevenin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oMath>
                </a14:m>
                <a:r>
                  <a:rPr lang="en-US" sz="2000" dirty="0"/>
                  <a:t> with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06773" y="2100561"/>
                <a:ext cx="8883821" cy="3655442"/>
              </a:xfrm>
              <a:blipFill>
                <a:blip r:embed="rId2"/>
                <a:stretch>
                  <a:fillRect l="-428" t="-20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54590" y="6343120"/>
            <a:ext cx="2743200" cy="365125"/>
          </a:xfrm>
        </p:spPr>
        <p:txBody>
          <a:bodyPr/>
          <a:lstStyle/>
          <a:p>
            <a:fld id="{6B76BA51-8322-1A4D-B259-B74706370693}" type="slidenum">
              <a:rPr lang="en-US" smtClean="0"/>
              <a:t>16</a:t>
            </a:fld>
            <a:endParaRPr lang="en-US"/>
          </a:p>
        </p:txBody>
      </p:sp>
      <p:grpSp>
        <p:nvGrpSpPr>
          <p:cNvPr id="4" name="Group 3">
            <a:extLst>
              <a:ext uri="{FF2B5EF4-FFF2-40B4-BE49-F238E27FC236}">
                <a16:creationId xmlns:a16="http://schemas.microsoft.com/office/drawing/2014/main" id="{47D30666-EF84-7094-981B-2E699E080AAB}"/>
              </a:ext>
            </a:extLst>
          </p:cNvPr>
          <p:cNvGrpSpPr/>
          <p:nvPr/>
        </p:nvGrpSpPr>
        <p:grpSpPr>
          <a:xfrm>
            <a:off x="9784909" y="222786"/>
            <a:ext cx="2158592" cy="1328182"/>
            <a:chOff x="9784909" y="222786"/>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1204920" y="1361360"/>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1236335" y="77113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10838476" y="971536"/>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1798666" y="1358284"/>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1294895" y="675622"/>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9784909" y="871743"/>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9784909" y="871743"/>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10399550" y="1453089"/>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11037884" y="682935"/>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10258441" y="675622"/>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10688536" y="33538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1751314" y="593171"/>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1214848" y="594710"/>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10596823" y="222786"/>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6" name="Group 5">
            <a:extLst>
              <a:ext uri="{FF2B5EF4-FFF2-40B4-BE49-F238E27FC236}">
                <a16:creationId xmlns:a16="http://schemas.microsoft.com/office/drawing/2014/main" id="{1482946B-C337-1A2F-431E-48338EDF6B22}"/>
              </a:ext>
            </a:extLst>
          </p:cNvPr>
          <p:cNvGrpSpPr/>
          <p:nvPr/>
        </p:nvGrpSpPr>
        <p:grpSpPr>
          <a:xfrm>
            <a:off x="10022761" y="2186698"/>
            <a:ext cx="1947074" cy="1526221"/>
            <a:chOff x="10022761" y="2144658"/>
            <a:chExt cx="1947074"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1810095" y="3481271"/>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11068599" y="3576075"/>
              <a:ext cx="804672"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11059594" y="2242838"/>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10919750" y="2811671"/>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11006945" y="224283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1790544" y="2144658"/>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10022761" y="2885200"/>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10022761" y="2885200"/>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10172734" y="2363480"/>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10172734" y="2363480"/>
                  <a:ext cx="897012" cy="369332"/>
                </a:xfrm>
                <a:prstGeom prst="rect">
                  <a:avLst/>
                </a:prstGeom>
                <a:blipFill>
                  <a:blip r:embed="rId5"/>
                  <a:stretch>
                    <a:fillRect b="-13333"/>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652016" y="1721019"/>
            <a:ext cx="2419958" cy="369332"/>
          </a:xfrm>
          <a:prstGeom prst="rect">
            <a:avLst/>
          </a:prstGeom>
          <a:noFill/>
        </p:spPr>
        <p:txBody>
          <a:bodyPr wrap="none" rtlCol="0">
            <a:spAutoFit/>
          </a:bodyPr>
          <a:lstStyle/>
          <a:p>
            <a:r>
              <a:rPr lang="en-US" dirty="0"/>
              <a:t>is </a:t>
            </a:r>
            <a:r>
              <a:rPr lang="en-US" dirty="0" err="1"/>
              <a:t>Thevinn</a:t>
            </a:r>
            <a:r>
              <a:rPr lang="en-US" dirty="0"/>
              <a:t> equivalent to</a:t>
            </a:r>
          </a:p>
        </p:txBody>
      </p:sp>
    </p:spTree>
    <p:extLst>
      <p:ext uri="{BB962C8B-B14F-4D97-AF65-F5344CB8AC3E}">
        <p14:creationId xmlns:p14="http://schemas.microsoft.com/office/powerpoint/2010/main" val="272221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29445" y="140028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29445" y="1400284"/>
                <a:ext cx="9008109" cy="4773641"/>
              </a:xfrm>
              <a:blipFill>
                <a:blip r:embed="rId2"/>
                <a:stretch>
                  <a:fillRect l="-704" t="-1592" r="-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3" name="Group 12">
            <a:extLst>
              <a:ext uri="{FF2B5EF4-FFF2-40B4-BE49-F238E27FC236}">
                <a16:creationId xmlns:a16="http://schemas.microsoft.com/office/drawing/2014/main" id="{5B38B610-5998-6992-3B31-3D9915E9807F}"/>
              </a:ext>
            </a:extLst>
          </p:cNvPr>
          <p:cNvGrpSpPr/>
          <p:nvPr/>
        </p:nvGrpSpPr>
        <p:grpSpPr>
          <a:xfrm>
            <a:off x="10159255" y="2563880"/>
            <a:ext cx="1719385" cy="1426328"/>
            <a:chOff x="9959560" y="2668976"/>
            <a:chExt cx="1719385" cy="142632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1247465" y="2750279"/>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10150508" y="3013947"/>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1032398" y="3532427"/>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959560" y="3287290"/>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979446" y="3028811"/>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491328" y="3999292"/>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595209" y="2668976"/>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1065869" y="3219030"/>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716690" y="2745028"/>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941119" y="2928587"/>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486921" y="2922529"/>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471995" y="3903280"/>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941224" y="3898027"/>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1168555" y="2694886"/>
              <a:ext cx="379163" cy="307777"/>
            </a:xfrm>
            <a:prstGeom prst="rect">
              <a:avLst/>
            </a:prstGeom>
            <a:noFill/>
          </p:spPr>
          <p:txBody>
            <a:bodyPr wrap="square" rtlCol="0">
              <a:spAutoFit/>
            </a:bodyPr>
            <a:lstStyle/>
            <a:p>
              <a:r>
                <a:rPr lang="en-US" sz="1400" dirty="0"/>
                <a:t>R</a:t>
              </a:r>
              <a:r>
                <a:rPr lang="en-US" sz="1400" baseline="-25000" dirty="0"/>
                <a:t>2</a:t>
              </a:r>
            </a:p>
          </p:txBody>
        </p:sp>
      </p:grpSp>
      <p:sp>
        <p:nvSpPr>
          <p:cNvPr id="4" name="TextBox 3">
            <a:extLst>
              <a:ext uri="{FF2B5EF4-FFF2-40B4-BE49-F238E27FC236}">
                <a16:creationId xmlns:a16="http://schemas.microsoft.com/office/drawing/2014/main" id="{C3F69FC5-75AD-2B45-AD3D-EB8B6FAB26C9}"/>
              </a:ext>
            </a:extLst>
          </p:cNvPr>
          <p:cNvSpPr txBox="1"/>
          <p:nvPr/>
        </p:nvSpPr>
        <p:spPr>
          <a:xfrm>
            <a:off x="10978182" y="2182712"/>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0936483" y="3993981"/>
            <a:ext cx="453950" cy="369332"/>
          </a:xfrm>
          <a:prstGeom prst="rect">
            <a:avLst/>
          </a:prstGeom>
          <a:noFill/>
        </p:spPr>
        <p:txBody>
          <a:bodyPr wrap="square" rtlCol="0">
            <a:spAutoFit/>
          </a:bodyPr>
          <a:lstStyle/>
          <a:p>
            <a:r>
              <a:rPr lang="en-US" dirty="0"/>
              <a:t>B</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265420"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9111"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
        <p:nvSpPr>
          <p:cNvPr id="152" name="TextBox 151">
            <a:extLst>
              <a:ext uri="{FF2B5EF4-FFF2-40B4-BE49-F238E27FC236}">
                <a16:creationId xmlns:a16="http://schemas.microsoft.com/office/drawing/2014/main" id="{722CB698-C02A-EF40-894F-798C386BD022}"/>
              </a:ext>
            </a:extLst>
          </p:cNvPr>
          <p:cNvSpPr txBox="1"/>
          <p:nvPr/>
        </p:nvSpPr>
        <p:spPr>
          <a:xfrm>
            <a:off x="11018966" y="5726103"/>
            <a:ext cx="453950" cy="369332"/>
          </a:xfrm>
          <a:prstGeom prst="rect">
            <a:avLst/>
          </a:prstGeom>
          <a:noFill/>
        </p:spPr>
        <p:txBody>
          <a:bodyPr wrap="square" rtlCol="0">
            <a:spAutoFit/>
          </a:bodyPr>
          <a:lstStyle/>
          <a:p>
            <a:r>
              <a:rPr lang="en-US" dirty="0"/>
              <a:t>C</a:t>
            </a:r>
          </a:p>
        </p:txBody>
      </p:sp>
      <p:grpSp>
        <p:nvGrpSpPr>
          <p:cNvPr id="12" name="Group 11">
            <a:extLst>
              <a:ext uri="{FF2B5EF4-FFF2-40B4-BE49-F238E27FC236}">
                <a16:creationId xmlns:a16="http://schemas.microsoft.com/office/drawing/2014/main" id="{3408EA65-9A18-1CC0-CDD3-60D8C47E8D03}"/>
              </a:ext>
            </a:extLst>
          </p:cNvPr>
          <p:cNvGrpSpPr/>
          <p:nvPr/>
        </p:nvGrpSpPr>
        <p:grpSpPr>
          <a:xfrm>
            <a:off x="9972434" y="4313771"/>
            <a:ext cx="2024187" cy="1411291"/>
            <a:chOff x="9972434" y="4702645"/>
            <a:chExt cx="2024187" cy="1411291"/>
          </a:xfrm>
        </p:grpSpPr>
        <p:sp>
          <p:nvSpPr>
            <p:cNvPr id="150" name="TextBox 149">
              <a:extLst>
                <a:ext uri="{FF2B5EF4-FFF2-40B4-BE49-F238E27FC236}">
                  <a16:creationId xmlns:a16="http://schemas.microsoft.com/office/drawing/2014/main" id="{CCCEC56D-4275-FC4D-B88C-F2B0B1B5A6B7}"/>
                </a:ext>
              </a:extLst>
            </p:cNvPr>
            <p:cNvSpPr txBox="1"/>
            <p:nvPr/>
          </p:nvSpPr>
          <p:spPr>
            <a:xfrm>
              <a:off x="11147918" y="4702645"/>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578283" y="5036924"/>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1302384" y="4768662"/>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10205427" y="5032330"/>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1087317" y="555081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972434" y="5305673"/>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1044875" y="504719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546247" y="6017675"/>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739037" y="5053174"/>
              <a:ext cx="42970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552501" y="5215211"/>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996038" y="4946970"/>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804597" y="4940912"/>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789671" y="5921663"/>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996143" y="5916410"/>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538531" y="5042982"/>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544514" y="554603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502072" y="50424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463135" y="4939202"/>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 name="Group 6">
              <a:extLst>
                <a:ext uri="{FF2B5EF4-FFF2-40B4-BE49-F238E27FC236}">
                  <a16:creationId xmlns:a16="http://schemas.microsoft.com/office/drawing/2014/main" id="{6817BD69-FF8C-E81E-0B62-D9FFA2803B0C}"/>
                </a:ext>
              </a:extLst>
            </p:cNvPr>
            <p:cNvGrpSpPr>
              <a:grpSpLocks/>
            </p:cNvGrpSpPr>
            <p:nvPr/>
          </p:nvGrpSpPr>
          <p:grpSpPr bwMode="auto">
            <a:xfrm>
              <a:off x="11457881" y="5921912"/>
              <a:ext cx="192024" cy="192024"/>
              <a:chOff x="1344" y="2064"/>
              <a:chExt cx="192" cy="192"/>
            </a:xfrm>
          </p:grpSpPr>
          <p:sp>
            <p:nvSpPr>
              <p:cNvPr id="8" name="Oval 7">
                <a:extLst>
                  <a:ext uri="{FF2B5EF4-FFF2-40B4-BE49-F238E27FC236}">
                    <a16:creationId xmlns:a16="http://schemas.microsoft.com/office/drawing/2014/main" id="{D03D6467-A7BF-0C68-40D4-5356822248C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8">
                <a:extLst>
                  <a:ext uri="{FF2B5EF4-FFF2-40B4-BE49-F238E27FC236}">
                    <a16:creationId xmlns:a16="http://schemas.microsoft.com/office/drawing/2014/main" id="{04246C00-4B02-1E96-94AE-8D14F6BB1F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56065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be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 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𝜏</m:t>
                    </m:r>
                    <m:r>
                      <m:rPr>
                        <m:sty m:val="p"/>
                      </m:rPr>
                      <a:rPr lang="en-US" sz="1800" b="0" i="0" smtClean="0">
                        <a:latin typeface="Cambria Math" panose="02040503050406030204" pitchFamily="18" charset="0"/>
                        <a:ea typeface="Cambria Math" panose="02040503050406030204" pitchFamily="18" charset="0"/>
                      </a:rPr>
                      <m:t>ln</m:t>
                    </m:r>
                    <m:r>
                      <a:rPr lang="en-US" sz="1800" b="0" i="1"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𝑚𝑠</m:t>
                    </m:r>
                    <m:r>
                      <a:rPr lang="en-US" sz="1800" b="0" i="1" smtClean="0">
                        <a:latin typeface="Cambria Math" panose="02040503050406030204" pitchFamily="18" charset="0"/>
                        <a:ea typeface="Cambria Math" panose="02040503050406030204" pitchFamily="18" charset="0"/>
                      </a:rPr>
                      <m:t> </m:t>
                    </m:r>
                  </m:oMath>
                </a14:m>
                <a:r>
                  <a:rPr lang="en-US" sz="1800" dirty="0"/>
                  <a:t>(</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𝑡</m:t>
                        </m:r>
                      </m:e>
                      <m:sub>
                        <m:r>
                          <a:rPr lang="en-US" sz="1800" b="0" i="1" dirty="0" smtClean="0">
                            <a:latin typeface="Cambria Math" panose="02040503050406030204" pitchFamily="18" charset="0"/>
                          </a:rPr>
                          <m:t>2</m:t>
                        </m:r>
                      </m:sub>
                    </m:sSub>
                  </m:oMath>
                </a14:m>
                <a:r>
                  <a:rPr lang="en-US" sz="1800" dirty="0"/>
                  <a:t> is the time to decay to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a14:m>
                <a:r>
                  <a:rPr lang="en-US" sz="1800" dirty="0"/>
                  <a:t> its value)</a:t>
                </a:r>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  Given</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r>
                      <m:rPr>
                        <m:sty m:val="p"/>
                      </m:rPr>
                      <a:rPr lang="el-GR" sz="1800" b="0" i="1" smtClean="0">
                        <a:latin typeface="Cambria Math" panose="02040503050406030204" pitchFamily="18" charset="0"/>
                        <a:ea typeface="Cambria Math" panose="02040503050406030204" pitchFamily="18" charset="0"/>
                      </a:rPr>
                      <m:t>Ω</m:t>
                    </m:r>
                  </m:oMath>
                </a14:m>
                <a:endParaRPr lang="en-US" sz="1800" dirty="0"/>
              </a:p>
              <a:p>
                <a:pPr marL="457200" indent="-457200">
                  <a:buFont typeface="+mj-lt"/>
                  <a:buAutoNum type="arabicPeriod"/>
                </a:pPr>
                <a:r>
                  <a:rPr lang="en-US" sz="2000" dirty="0"/>
                  <a:t>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7475210" y="4428553"/>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604015"/>
              <a:ext cx="508222"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4" name="Group 3">
            <a:extLst>
              <a:ext uri="{FF2B5EF4-FFF2-40B4-BE49-F238E27FC236}">
                <a16:creationId xmlns:a16="http://schemas.microsoft.com/office/drawing/2014/main" id="{0FE5A53F-8164-1EEF-BE42-C7078AAEF00A}"/>
              </a:ext>
            </a:extLst>
          </p:cNvPr>
          <p:cNvGrpSpPr/>
          <p:nvPr/>
        </p:nvGrpSpPr>
        <p:grpSpPr>
          <a:xfrm>
            <a:off x="8387858" y="2100176"/>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9029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2203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59479"/>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9428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13603"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9257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92095"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03215"/>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80534"/>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 and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0266" y="1484729"/>
                <a:ext cx="11450410" cy="1882612"/>
              </a:xfrm>
            </p:spPr>
            <p:txBody>
              <a:bodyPr>
                <a:normAutofit/>
              </a:bodyPr>
              <a:lstStyle/>
              <a:p>
                <a:pPr>
                  <a:spcBef>
                    <a:spcPts val="400"/>
                  </a:spcBef>
                </a:pPr>
                <a:r>
                  <a:rPr lang="en-US" sz="2000" dirty="0"/>
                  <a:t>Gain: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den>
                    </m:f>
                  </m:oMath>
                </a14:m>
                <a:r>
                  <a:rPr lang="en-US" sz="2000" dirty="0"/>
                  <a:t>, Loss: </a:t>
                </a:r>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𝑝𝑏</m:t>
                            </m:r>
                          </m:sub>
                        </m:sSub>
                      </m:den>
                    </m:f>
                    <m:r>
                      <a:rPr lang="en-US" sz="2000">
                        <a:latin typeface="Cambria Math" panose="02040503050406030204" pitchFamily="18" charset="0"/>
                      </a:rPr>
                      <m:t>.</m:t>
                    </m:r>
                  </m:oMath>
                </a14:m>
                <a:r>
                  <a:rPr lang="en-US" sz="2000" dirty="0"/>
                  <a:t> Gain (G) expressed in decibels: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=10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10</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𝑜𝑢𝑡</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𝑖𝑛</m:t>
                            </m:r>
                          </m:sub>
                        </m:sSub>
                      </m:den>
                    </m:f>
                    <m:r>
                      <a:rPr lang="en-US" sz="2000" i="1">
                        <a:latin typeface="Cambria Math" panose="02040503050406030204" pitchFamily="18" charset="0"/>
                      </a:rPr>
                      <m:t>)</m:t>
                    </m:r>
                  </m:oMath>
                </a14:m>
                <a:endParaRPr lang="en-US" sz="2000" dirty="0"/>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m:t>
                        </m:r>
                      </m:sub>
                    </m:sSub>
                    <m:r>
                      <a:rPr lang="en-US" sz="2000" i="1">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𝜖</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𝜇</m:t>
                            </m:r>
                          </m:den>
                        </m:f>
                      </m:e>
                    </m:nary>
                    <m:r>
                      <a:rPr lang="en-US" sz="2000">
                        <a:latin typeface="Cambria Math" panose="02040503050406030204" pitchFamily="18" charset="0"/>
                      </a:rPr>
                      <m:t> </m:t>
                    </m:r>
                    <m:r>
                      <m:rPr>
                        <m:sty m:val="p"/>
                      </m:rPr>
                      <a:rPr lang="en-US" sz="2000">
                        <a:latin typeface="Cambria Math" panose="02040503050406030204" pitchFamily="18" charset="0"/>
                      </a:rPr>
                      <m:t>dV</m:t>
                    </m:r>
                    <m:r>
                      <a:rPr lang="en-US" sz="2000">
                        <a:latin typeface="Cambria Math" panose="02040503050406030204" pitchFamily="18" charset="0"/>
                      </a:rPr>
                      <m:t>+ </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𝑑𝐴</m:t>
                        </m:r>
                      </m:e>
                    </m:nary>
                  </m:oMath>
                </a14:m>
                <a:endParaRPr lang="en-US" sz="2000" dirty="0"/>
              </a:p>
              <a:p>
                <a:pPr>
                  <a:spcBef>
                    <a:spcPts val="400"/>
                  </a:spcBef>
                </a:pPr>
                <a:r>
                  <a:rPr lang="en-US" sz="2000" dirty="0"/>
                  <a:t>Mixer: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pPr>
                  <a:spcBef>
                    <a:spcPts val="400"/>
                  </a:spcBef>
                </a:pPr>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0266" y="1484729"/>
                <a:ext cx="11450410" cy="1882612"/>
              </a:xfrm>
              <a:blipFill>
                <a:blip r:embed="rId2"/>
                <a:stretch>
                  <a:fillRect l="-332" t="-337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=(1+</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func>
                                  <m:funcPr>
                                    <m:ctrlPr>
                                      <a:rPr lang="en-US" sz="1800" b="0" i="1" smtClean="0">
                                        <a:latin typeface="Cambria Math" panose="02040503050406030204" pitchFamily="18" charset="0"/>
                                      </a:rPr>
                                    </m:ctrlPr>
                                  </m:funcPr>
                                  <m:fName>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m:oMathPara>
                          </a14:m>
                          <a:endParaRPr lang="en-US" dirty="0"/>
                        </a:p>
                      </a:txBody>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pPr/>
                          <a14:m>
                            <m:oMathPara xmlns:m="http://schemas.openxmlformats.org/officeDocument/2006/math">
                              <m:oMathParaPr>
                                <m:jc m:val="right"/>
                              </m:oMathParaPr>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a:latin typeface="Cambria Math" panose="02040503050406030204" pitchFamily="18" charset="0"/>
                                  </a:rPr>
                                  <m:t>cos</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520370260"/>
                      </a:ext>
                    </a:extLst>
                  </a:tr>
                  <a:tr h="332492">
                    <a:tc>
                      <a:txBody>
                        <a:bodyPr/>
                        <a:lstStyle/>
                        <a:p>
                          <a:pPr algn="r"/>
                          <a:r>
                            <a:rPr lang="en-US" dirty="0"/>
                            <a:t>Angle</a:t>
                          </a:r>
                        </a:p>
                      </a:txBody>
                      <a:tcPr/>
                    </a:tc>
                    <a:tc>
                      <a:txBody>
                        <a:bodyPr/>
                        <a:lstStyle/>
                        <a:p>
                          <a:pPr algn="r"/>
                          <a14:m>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𝑡</m:t>
                                      </m:r>
                                      <m:r>
                                        <a:rPr lang="en-US" sz="1800" i="1">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𝜙</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e>
                                  </m:d>
                                </m:e>
                              </m:func>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𝑎𝑚</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r>
                            <a:rPr lang="en-US" sz="1800" dirty="0"/>
                            <a:t>.  [Like FM] </a:t>
                          </a:r>
                        </a:p>
                      </a:txBody>
                      <a:tcPr/>
                    </a:tc>
                    <a:extLst>
                      <a:ext uri="{0D108BD9-81ED-4DB2-BD59-A6C34878D82A}">
                        <a16:rowId xmlns:a16="http://schemas.microsoft.com/office/drawing/2014/main" val="2395529374"/>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85" t="-106897" r="-445" b="-617241"/>
                          </a:stretch>
                        </a:blipFill>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endParaRPr lang="en-US"/>
                        </a:p>
                      </a:txBody>
                      <a:tcPr>
                        <a:blipFill>
                          <a:blip r:embed="rId3"/>
                          <a:stretch>
                            <a:fillRect l="-23385" t="-166667" r="-445" b="-397222"/>
                          </a:stretch>
                        </a:blipFill>
                      </a:tcPr>
                    </a:tc>
                    <a:extLst>
                      <a:ext uri="{0D108BD9-81ED-4DB2-BD59-A6C34878D82A}">
                        <a16:rowId xmlns:a16="http://schemas.microsoft.com/office/drawing/2014/main" val="520370260"/>
                      </a:ext>
                    </a:extLst>
                  </a:tr>
                  <a:tr h="401066">
                    <a:tc>
                      <a:txBody>
                        <a:bodyPr/>
                        <a:lstStyle/>
                        <a:p>
                          <a:pPr algn="r"/>
                          <a:r>
                            <a:rPr lang="en-US" dirty="0"/>
                            <a:t>Angle</a:t>
                          </a:r>
                        </a:p>
                      </a:txBody>
                      <a:tcPr/>
                    </a:tc>
                    <a:tc>
                      <a:txBody>
                        <a:bodyPr/>
                        <a:lstStyle/>
                        <a:p>
                          <a:endParaRPr lang="en-US"/>
                        </a:p>
                      </a:txBody>
                      <a:tcPr>
                        <a:blipFill>
                          <a:blip r:embed="rId3"/>
                          <a:stretch>
                            <a:fillRect l="-23385" t="-300000" r="-445" b="-346875"/>
                          </a:stretch>
                        </a:blipFill>
                      </a:tcPr>
                    </a:tc>
                    <a:extLst>
                      <a:ext uri="{0D108BD9-81ED-4DB2-BD59-A6C34878D82A}">
                        <a16:rowId xmlns:a16="http://schemas.microsoft.com/office/drawing/2014/main" val="2395529374"/>
                      </a:ext>
                    </a:extLst>
                  </a:tr>
                  <a:tr h="640080">
                    <a:tc>
                      <a:txBody>
                        <a:bodyPr/>
                        <a:lstStyle/>
                        <a:p>
                          <a:pPr algn="r"/>
                          <a:r>
                            <a:rPr lang="en-US" dirty="0"/>
                            <a:t>FSK</a:t>
                          </a:r>
                        </a:p>
                      </a:txBody>
                      <a:tcPr/>
                    </a:tc>
                    <a:tc>
                      <a:txBody>
                        <a:bodyPr/>
                        <a:lstStyle/>
                        <a:p>
                          <a:endParaRPr lang="en-US"/>
                        </a:p>
                      </a:txBody>
                      <a:tcPr>
                        <a:blipFill>
                          <a:blip r:embed="rId3"/>
                          <a:stretch>
                            <a:fillRect l="-23385" t="-250980" r="-445"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85" t="-331481" r="-445"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160473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J/C</a:t>
                </a:r>
              </a:p>
              <a:p>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6219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621985"/>
                <a:ext cx="10716301" cy="4351338"/>
              </a:xfrm>
              <a:blipFill>
                <a:blip r:embed="rId2"/>
                <a:stretch>
                  <a:fillRect l="-47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20</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8149180" y="4584072"/>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21</a:t>
            </a:fld>
            <a:endParaRPr lang="en-US"/>
          </a:p>
        </p:txBody>
      </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grpSp>
        <p:nvGrpSpPr>
          <p:cNvPr id="11" name="Group 10">
            <a:extLst>
              <a:ext uri="{FF2B5EF4-FFF2-40B4-BE49-F238E27FC236}">
                <a16:creationId xmlns:a16="http://schemas.microsoft.com/office/drawing/2014/main" id="{E6E87644-9B16-5EE3-69B5-AB15D32479A3}"/>
              </a:ext>
            </a:extLst>
          </p:cNvPr>
          <p:cNvGrpSpPr/>
          <p:nvPr/>
        </p:nvGrpSpPr>
        <p:grpSpPr>
          <a:xfrm>
            <a:off x="6463262" y="1505455"/>
            <a:ext cx="5552091" cy="3773663"/>
            <a:chOff x="6463262" y="1505455"/>
            <a:chExt cx="5552091" cy="3773663"/>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34644"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1139441" y="302315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48493" y="1505455"/>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sp>
          <p:nvSpPr>
            <p:cNvPr id="3" name="Oval 2">
              <a:extLst>
                <a:ext uri="{FF2B5EF4-FFF2-40B4-BE49-F238E27FC236}">
                  <a16:creationId xmlns:a16="http://schemas.microsoft.com/office/drawing/2014/main" id="{E4E7AE66-A019-58D4-E85C-EBEBE2A9DDD1}"/>
                </a:ext>
              </a:extLst>
            </p:cNvPr>
            <p:cNvSpPr>
              <a:spLocks noChangeAspect="1" noChangeArrowheads="1"/>
            </p:cNvSpPr>
            <p:nvPr/>
          </p:nvSpPr>
          <p:spPr bwMode="auto">
            <a:xfrm>
              <a:off x="9350817" y="2310904"/>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 name="Oval 5">
              <a:extLst>
                <a:ext uri="{FF2B5EF4-FFF2-40B4-BE49-F238E27FC236}">
                  <a16:creationId xmlns:a16="http://schemas.microsoft.com/office/drawing/2014/main" id="{6D5D8308-0FCB-23E7-D642-4CA38CD0FB5A}"/>
                </a:ext>
              </a:extLst>
            </p:cNvPr>
            <p:cNvSpPr>
              <a:spLocks noChangeAspect="1" noChangeArrowheads="1"/>
            </p:cNvSpPr>
            <p:nvPr/>
          </p:nvSpPr>
          <p:spPr bwMode="auto">
            <a:xfrm>
              <a:off x="9981433" y="301509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 name="Oval 6">
              <a:extLst>
                <a:ext uri="{FF2B5EF4-FFF2-40B4-BE49-F238E27FC236}">
                  <a16:creationId xmlns:a16="http://schemas.microsoft.com/office/drawing/2014/main" id="{189FAED5-2A42-F26E-B90D-B3F40735EB00}"/>
                </a:ext>
              </a:extLst>
            </p:cNvPr>
            <p:cNvSpPr>
              <a:spLocks noChangeAspect="1" noChangeArrowheads="1"/>
            </p:cNvSpPr>
            <p:nvPr/>
          </p:nvSpPr>
          <p:spPr bwMode="auto">
            <a:xfrm>
              <a:off x="9981433" y="3561635"/>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 name="Oval 7">
              <a:extLst>
                <a:ext uri="{FF2B5EF4-FFF2-40B4-BE49-F238E27FC236}">
                  <a16:creationId xmlns:a16="http://schemas.microsoft.com/office/drawing/2014/main" id="{8A7B50A4-368C-F30A-4F3D-564F3BC2C303}"/>
                </a:ext>
              </a:extLst>
            </p:cNvPr>
            <p:cNvSpPr>
              <a:spLocks noChangeAspect="1" noChangeArrowheads="1"/>
            </p:cNvSpPr>
            <p:nvPr/>
          </p:nvSpPr>
          <p:spPr bwMode="auto">
            <a:xfrm>
              <a:off x="10633079" y="3015092"/>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9" name="Straight Connector 8">
              <a:extLst>
                <a:ext uri="{FF2B5EF4-FFF2-40B4-BE49-F238E27FC236}">
                  <a16:creationId xmlns:a16="http://schemas.microsoft.com/office/drawing/2014/main" id="{6EE01C0F-E266-7BB5-88CB-5016DA680B5E}"/>
                </a:ext>
              </a:extLst>
            </p:cNvPr>
            <p:cNvCxnSpPr>
              <a:cxnSpLocks/>
              <a:endCxn id="132" idx="6"/>
            </p:cNvCxnSpPr>
            <p:nvPr/>
          </p:nvCxnSpPr>
          <p:spPr>
            <a:xfrm>
              <a:off x="10709717" y="3071165"/>
              <a:ext cx="5257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238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8" name="Group 7">
            <a:extLst>
              <a:ext uri="{FF2B5EF4-FFF2-40B4-BE49-F238E27FC236}">
                <a16:creationId xmlns:a16="http://schemas.microsoft.com/office/drawing/2014/main" id="{39C62F11-11EB-DEF6-4E6E-9C3476AAEA6C}"/>
              </a:ext>
            </a:extLst>
          </p:cNvPr>
          <p:cNvGrpSpPr/>
          <p:nvPr/>
        </p:nvGrpSpPr>
        <p:grpSpPr>
          <a:xfrm>
            <a:off x="9509700" y="3242933"/>
            <a:ext cx="2263734" cy="2670924"/>
            <a:chOff x="9509700" y="324293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9686292" y="478076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486327" y="50569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571445" y="510037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9834073" y="48736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409310" y="32429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268988" y="473928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9674893" y="532673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9674893" y="5326730"/>
                  <a:ext cx="525365" cy="307775"/>
                </a:xfrm>
                <a:prstGeom prst="rect">
                  <a:avLst/>
                </a:prstGeom>
                <a:blipFill>
                  <a:blip r:embed="rId3"/>
                  <a:stretch>
                    <a:fillRect l="-11628" t="-4000" b="-20000"/>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161128" y="495398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409553" y="553285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509700" y="52068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476524" y="435828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570252" y="358327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515484" y="3511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0704022" y="454953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0704022" y="4549539"/>
                  <a:ext cx="525365" cy="307775"/>
                </a:xfrm>
                <a:prstGeom prst="rect">
                  <a:avLst/>
                </a:prstGeom>
                <a:blipFill>
                  <a:blip r:embed="rId4"/>
                  <a:stretch>
                    <a:fillRect l="-11628"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498384" y="382405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189919" y="404697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sp>
          <p:nvSpPr>
            <p:cNvPr id="7" name="Oval 6">
              <a:extLst>
                <a:ext uri="{FF2B5EF4-FFF2-40B4-BE49-F238E27FC236}">
                  <a16:creationId xmlns:a16="http://schemas.microsoft.com/office/drawing/2014/main" id="{55939E51-7B2B-429F-45C4-A8B988D7124B}"/>
                </a:ext>
              </a:extLst>
            </p:cNvPr>
            <p:cNvSpPr/>
            <p:nvPr/>
          </p:nvSpPr>
          <p:spPr>
            <a:xfrm>
              <a:off x="10524634" y="50621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496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7957" y="145270"/>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3748" y="6433485"/>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9329" y="2067194"/>
                <a:ext cx="7619491" cy="3493053"/>
              </a:xfrm>
              <a:prstGeom prst="rect">
                <a:avLst/>
              </a:prstGeom>
              <a:noFill/>
            </p:spPr>
            <p:txBody>
              <a:bodyPr wrap="square" rtlCol="0">
                <a:noAutofit/>
              </a:bodyPr>
              <a:lstStyle/>
              <a:p>
                <a:pPr marL="285750" indent="-285750">
                  <a:buFont typeface="Arial" panose="020B0604020202020204" pitchFamily="34" charset="0"/>
                  <a:buChar char="•"/>
                </a:pPr>
                <a:r>
                  <a:rPr lang="en-US" sz="2000" dirty="0"/>
                  <a:t>Diode model:</a:t>
                </a:r>
              </a:p>
              <a:p>
                <a:pPr marL="742950" lvl="1" indent="-285750">
                  <a:buFont typeface="Arial" panose="020B0604020202020204" pitchFamily="34" charset="0"/>
                  <a:buChar char="•"/>
                </a:pP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num>
                              <m:den>
                                <m:r>
                                  <a:rPr lang="en-US" sz="2000" b="0" i="1" smtClean="0">
                                    <a:latin typeface="Cambria Math" panose="02040503050406030204" pitchFamily="18" charset="0"/>
                                  </a:rPr>
                                  <m:t>𝑘𝑇</m:t>
                                </m:r>
                              </m:den>
                            </m:f>
                          </m:e>
                        </m:d>
                      </m:e>
                    </m:func>
                    <m:r>
                      <a:rPr lang="en-US" sz="2000" b="0" i="1" smtClean="0">
                        <a:latin typeface="Cambria Math" panose="02040503050406030204" pitchFamily="18" charset="0"/>
                      </a:rPr>
                      <m:t>−1)</m:t>
                    </m:r>
                  </m:oMath>
                </a14:m>
                <a:r>
                  <a:rPr lang="en-US" sz="2000"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𝑒</m:t>
                        </m:r>
                      </m:num>
                      <m:den>
                        <m:r>
                          <a:rPr lang="en-US" sz="2000" b="0" i="1" dirty="0" smtClean="0">
                            <a:latin typeface="Cambria Math" panose="02040503050406030204" pitchFamily="18" charset="0"/>
                          </a:rPr>
                          <m:t>𝑘𝑇</m:t>
                        </m:r>
                      </m:den>
                    </m:f>
                    <m:r>
                      <a:rPr lang="en-US" sz="2000" b="0" i="1" dirty="0" smtClean="0">
                        <a:latin typeface="Cambria Math" panose="02040503050406030204" pitchFamily="18" charset="0"/>
                      </a:rPr>
                      <m:t>=40</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𝑉</m:t>
                        </m:r>
                      </m:e>
                      <m:sup>
                        <m:r>
                          <a:rPr lang="en-US" sz="2000" b="0" i="1" dirty="0" smtClean="0">
                            <a:latin typeface="Cambria Math" panose="02040503050406030204" pitchFamily="18" charset="0"/>
                          </a:rPr>
                          <m:t>−1</m:t>
                        </m:r>
                      </m:sup>
                    </m:sSup>
                  </m:oMath>
                </a14:m>
                <a:r>
                  <a:rPr lang="en-US" sz="2000" dirty="0"/>
                  <a:t> at room temperature</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𝑇</m:t>
                    </m:r>
                  </m:oMath>
                </a14:m>
                <a:r>
                  <a:rPr lang="en-US" sz="2000" dirty="0"/>
                  <a:t> is the junction temperature</a:t>
                </a:r>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r>
                      <a:rPr lang="en-US" sz="2000" b="0" i="1" smtClean="0">
                        <a:latin typeface="Cambria Math" panose="02040503050406030204" pitchFamily="18" charset="0"/>
                        <a:ea typeface="Cambria Math" panose="02040503050406030204" pitchFamily="18" charset="0"/>
                      </a:rPr>
                      <m:t>𝑎𝑚𝑝</m:t>
                    </m:r>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oMath>
                </a14:m>
                <a:r>
                  <a:rPr lang="en-US" sz="2000" dirty="0"/>
                  <a:t> is voltage across diode</a:t>
                </a:r>
              </a:p>
              <a:p>
                <a:pPr marL="285750" indent="-285750">
                  <a:buFont typeface="Arial" panose="020B0604020202020204" pitchFamily="34" charset="0"/>
                  <a:buChar char="•"/>
                </a:pPr>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den>
                    </m:f>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oMath>
                </a14:m>
                <a:r>
                  <a:rPr lang="en-US" sz="2000" b="0" dirty="0"/>
                  <a:t> is a few nano-Amps,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5</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𝑑</m:t>
                        </m:r>
                      </m:sub>
                    </m:sSub>
                  </m:oMath>
                </a14:m>
                <a:r>
                  <a:rPr lang="en-US" sz="2000" dirty="0"/>
                  <a:t> is a few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𝐴</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m:rPr>
                        <m:sty m:val="p"/>
                      </m:rPr>
                      <a:rPr lang="el-GR" sz="2000" i="1">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9329" y="2067194"/>
                <a:ext cx="7619491" cy="3493053"/>
              </a:xfrm>
              <a:prstGeom prst="rect">
                <a:avLst/>
              </a:prstGeom>
              <a:blipFill>
                <a:blip r:embed="rId3"/>
                <a:stretch>
                  <a:fillRect l="-666" t="-725"/>
                </a:stretch>
              </a:blipFill>
            </p:spPr>
            <p:txBody>
              <a:bodyPr/>
              <a:lstStyle/>
              <a:p>
                <a:r>
                  <a:rPr lang="en-US">
                    <a:noFill/>
                  </a:rPr>
                  <a:t> </a:t>
                </a:r>
              </a:p>
            </p:txBody>
          </p:sp>
        </mc:Fallback>
      </mc:AlternateContent>
      <p:grpSp>
        <p:nvGrpSpPr>
          <p:cNvPr id="111" name="Group 218">
            <a:extLst>
              <a:ext uri="{FF2B5EF4-FFF2-40B4-BE49-F238E27FC236}">
                <a16:creationId xmlns:a16="http://schemas.microsoft.com/office/drawing/2014/main" id="{759AE4C4-9951-9841-987C-49DFC60D0493}"/>
              </a:ext>
            </a:extLst>
          </p:cNvPr>
          <p:cNvGrpSpPr>
            <a:grpSpLocks/>
          </p:cNvGrpSpPr>
          <p:nvPr/>
        </p:nvGrpSpPr>
        <p:grpSpPr bwMode="auto">
          <a:xfrm rot="5400000">
            <a:off x="9981011" y="1801527"/>
            <a:ext cx="369332" cy="2085397"/>
            <a:chOff x="5280" y="1200"/>
            <a:chExt cx="96" cy="480"/>
          </a:xfrm>
        </p:grpSpPr>
        <p:sp>
          <p:nvSpPr>
            <p:cNvPr id="117" name="Line 106">
              <a:extLst>
                <a:ext uri="{FF2B5EF4-FFF2-40B4-BE49-F238E27FC236}">
                  <a16:creationId xmlns:a16="http://schemas.microsoft.com/office/drawing/2014/main" id="{C2BFB386-46D5-4847-AE1E-50159ED8514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7">
              <a:extLst>
                <a:ext uri="{FF2B5EF4-FFF2-40B4-BE49-F238E27FC236}">
                  <a16:creationId xmlns:a16="http://schemas.microsoft.com/office/drawing/2014/main" id="{6EA7D797-DCED-AB42-A3AE-42B9A80EE30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108">
              <a:extLst>
                <a:ext uri="{FF2B5EF4-FFF2-40B4-BE49-F238E27FC236}">
                  <a16:creationId xmlns:a16="http://schemas.microsoft.com/office/drawing/2014/main" id="{E488B065-D912-1843-9A09-88DC2A9C817E}"/>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47D48E6A-FF3C-D84C-9D92-44234983F40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 name="TextBox 4">
            <a:extLst>
              <a:ext uri="{FF2B5EF4-FFF2-40B4-BE49-F238E27FC236}">
                <a16:creationId xmlns:a16="http://schemas.microsoft.com/office/drawing/2014/main" id="{785F9E55-B200-834B-A7FE-E88091D04586}"/>
              </a:ext>
            </a:extLst>
          </p:cNvPr>
          <p:cNvSpPr txBox="1"/>
          <p:nvPr/>
        </p:nvSpPr>
        <p:spPr>
          <a:xfrm>
            <a:off x="9346119" y="2330579"/>
            <a:ext cx="576943" cy="369332"/>
          </a:xfrm>
          <a:prstGeom prst="rect">
            <a:avLst/>
          </a:prstGeom>
          <a:noFill/>
        </p:spPr>
        <p:txBody>
          <a:bodyPr wrap="square" rtlCol="0">
            <a:spAutoFit/>
          </a:bodyPr>
          <a:lstStyle/>
          <a:p>
            <a:r>
              <a:rPr lang="en-US" dirty="0"/>
              <a:t>p</a:t>
            </a:r>
          </a:p>
        </p:txBody>
      </p:sp>
      <p:sp>
        <p:nvSpPr>
          <p:cNvPr id="137" name="TextBox 136">
            <a:extLst>
              <a:ext uri="{FF2B5EF4-FFF2-40B4-BE49-F238E27FC236}">
                <a16:creationId xmlns:a16="http://schemas.microsoft.com/office/drawing/2014/main" id="{49A5BC35-8DFF-294F-996E-E997A449A497}"/>
              </a:ext>
            </a:extLst>
          </p:cNvPr>
          <p:cNvSpPr txBox="1"/>
          <p:nvPr/>
        </p:nvSpPr>
        <p:spPr>
          <a:xfrm>
            <a:off x="10543549" y="2341461"/>
            <a:ext cx="576943" cy="369332"/>
          </a:xfrm>
          <a:prstGeom prst="rect">
            <a:avLst/>
          </a:prstGeom>
          <a:noFill/>
        </p:spPr>
        <p:txBody>
          <a:bodyPr wrap="square" rtlCol="0">
            <a:spAutoFit/>
          </a:bodyPr>
          <a:lstStyle/>
          <a:p>
            <a:r>
              <a:rPr lang="en-US" dirty="0"/>
              <a:t>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505496-FE8A-0143-AE1D-C19F8B6B9F40}"/>
                  </a:ext>
                </a:extLst>
              </p:cNvPr>
              <p:cNvSpPr txBox="1"/>
              <p:nvPr/>
            </p:nvSpPr>
            <p:spPr>
              <a:xfrm>
                <a:off x="7848609" y="3813721"/>
                <a:ext cx="42236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Transition from p to n in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dirty="0"/>
              </a:p>
              <a:p>
                <a:pPr marL="285750" indent="-285750">
                  <a:buFont typeface="Arial" panose="020B0604020202020204" pitchFamily="34" charset="0"/>
                  <a:buChar char="•"/>
                </a:pPr>
                <a:r>
                  <a:rPr lang="en-US" dirty="0"/>
                  <a:t>Doping provides </a:t>
                </a:r>
              </a:p>
              <a:p>
                <a:pPr marL="742950" lvl="1" indent="-285750">
                  <a:buFont typeface="Arial" panose="020B0604020202020204" pitchFamily="34" charset="0"/>
                  <a:buChar char="•"/>
                </a:pPr>
                <a:r>
                  <a:rPr lang="en-US" dirty="0"/>
                  <a:t>n side has excess free electrons</a:t>
                </a:r>
              </a:p>
              <a:p>
                <a:pPr marL="742950" lvl="1" indent="-285750">
                  <a:buFont typeface="Arial" panose="020B0604020202020204" pitchFamily="34" charset="0"/>
                  <a:buChar char="•"/>
                </a:pPr>
                <a:r>
                  <a:rPr lang="en-US" dirty="0"/>
                  <a:t>p side has excess holes</a:t>
                </a:r>
              </a:p>
            </p:txBody>
          </p:sp>
        </mc:Choice>
        <mc:Fallback xmlns="">
          <p:sp>
            <p:nvSpPr>
              <p:cNvPr id="6" name="TextBox 5">
                <a:extLst>
                  <a:ext uri="{FF2B5EF4-FFF2-40B4-BE49-F238E27FC236}">
                    <a16:creationId xmlns:a16="http://schemas.microsoft.com/office/drawing/2014/main" id="{E3505496-FE8A-0143-AE1D-C19F8B6B9F40}"/>
                  </a:ext>
                </a:extLst>
              </p:cNvPr>
              <p:cNvSpPr txBox="1">
                <a:spLocks noRot="1" noChangeAspect="1" noMove="1" noResize="1" noEditPoints="1" noAdjustHandles="1" noChangeArrowheads="1" noChangeShapeType="1" noTextEdit="1"/>
              </p:cNvSpPr>
              <p:nvPr/>
            </p:nvSpPr>
            <p:spPr>
              <a:xfrm>
                <a:off x="7848609" y="3813721"/>
                <a:ext cx="4223637" cy="1200329"/>
              </a:xfrm>
              <a:prstGeom prst="rect">
                <a:avLst/>
              </a:prstGeom>
              <a:blipFill>
                <a:blip r:embed="rId4"/>
                <a:stretch>
                  <a:fillRect l="-1201" t="-2083" b="-7292"/>
                </a:stretch>
              </a:blipFill>
            </p:spPr>
            <p:txBody>
              <a:bodyPr/>
              <a:lstStyle/>
              <a:p>
                <a:r>
                  <a:rPr lang="en-US">
                    <a:noFill/>
                  </a:rPr>
                  <a:t> </a:t>
                </a:r>
              </a:p>
            </p:txBody>
          </p:sp>
        </mc:Fallback>
      </mc:AlternateContent>
    </p:spTree>
    <p:extLst>
      <p:ext uri="{BB962C8B-B14F-4D97-AF65-F5344CB8AC3E}">
        <p14:creationId xmlns:p14="http://schemas.microsoft.com/office/powerpoint/2010/main" val="370622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20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25</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8518635" y="2358403"/>
            <a:ext cx="2539340"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6" y="1525964"/>
                <a:ext cx="856225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a:p>
                <a:pPr lvl="1">
                  <a:spcBef>
                    <a:spcPts val="400"/>
                  </a:spcBef>
                </a:pPr>
                <a:r>
                  <a:rPr lang="en-US" sz="2000" dirty="0"/>
                  <a:t>Open air:  </a:t>
                </a: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𝐾</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𝑙</m:t>
                        </m:r>
                      </m:den>
                    </m:f>
                  </m:oMath>
                </a14:m>
                <a:r>
                  <a:rPr lang="en-US" sz="2000" dirty="0"/>
                  <a:t>, distances in meters,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0</m:t>
                        </m:r>
                      </m:sub>
                    </m:sSub>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oMath>
                </a14:m>
                <a:r>
                  <a:rPr lang="en-US" sz="2000" dirty="0"/>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=1</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6" y="1525964"/>
                <a:ext cx="8562252" cy="4704423"/>
              </a:xfrm>
              <a:blipFill>
                <a:blip r:embed="rId2"/>
                <a:stretch>
                  <a:fillRect l="-59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76382"/>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43182" y="1359300"/>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cs typeface="Calibri"/>
                    <a:sym typeface="Calibri"/>
                  </a:rPr>
                  <a:t>Thus,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r>
                  <a:rPr lang="en-US" sz="2000" dirty="0">
                    <a:solidFill>
                      <a:srgbClr val="000000"/>
                    </a:solidFill>
                    <a:latin typeface="Calibri"/>
                  </a:rPr>
                  <a:t>, whose solution is </a:t>
                </a:r>
                <a:r>
                  <a:rPr lang="en-US" sz="2000" dirty="0">
                    <a:solidFill>
                      <a:srgbClr val="000000"/>
                    </a:solidFill>
                    <a:latin typeface="Calibri"/>
                    <a:ea typeface="Calibri"/>
                    <a:cs typeface="Calibri"/>
                    <a:sym typeface="Calibri"/>
                  </a:rPr>
                  <a:t>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oMath>
                </a14:m>
                <a:endParaRPr lang="en-US" sz="200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r>
                      <a:rPr lang="en-US" sz="2000" b="0" i="0" smtClean="0">
                        <a:solidFill>
                          <a:srgbClr val="000000"/>
                        </a:solidFill>
                        <a:latin typeface="Cambria Math" panose="02040503050406030204" pitchFamily="18" charset="0"/>
                        <a:cs typeface="Calibri"/>
                        <a:sym typeface="Calibri"/>
                      </a:rPr>
                      <m:t>  </m:t>
                    </m:r>
                  </m:oMath>
                </a14:m>
                <a:r>
                  <a:rPr lang="en-US" sz="2000" dirty="0">
                    <a:solidFill>
                      <a:srgbClr val="000000"/>
                    </a:solidFill>
                    <a:latin typeface="Calibri"/>
                    <a:ea typeface="Calibri"/>
                    <a:cs typeface="Calibri"/>
                    <a:sym typeface="Calibri"/>
                  </a:rPr>
                  <a:t>for the forward wave .</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oMath>
                </a14:m>
                <a:r>
                  <a:rPr lang="en-US" sz="2000" i="1" dirty="0">
                    <a:solidFill>
                      <a:srgbClr val="000000"/>
                    </a:solidFill>
                    <a:latin typeface="Cambria Math" panose="02040503050406030204" pitchFamily="18" charset="0"/>
                    <a:ea typeface="Calibri"/>
                    <a:cs typeface="Calibri"/>
                    <a:sym typeface="Calibri"/>
                  </a:rPr>
                  <a:t> </a:t>
                </a:r>
                <a:r>
                  <a:rPr lang="en-US" sz="2000" dirty="0">
                    <a:solidFill>
                      <a:srgbClr val="000000"/>
                    </a:solidFill>
                    <a:latin typeface="Calibri" panose="020F0502020204030204" pitchFamily="34" charset="0"/>
                    <a:ea typeface="Calibri"/>
                    <a:cs typeface="Calibri" panose="020F0502020204030204" pitchFamily="34" charset="0"/>
                    <a:sym typeface="Calibri"/>
                  </a:rPr>
                  <a:t>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impedance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(the negative sign implies energy flows to the left)</a:t>
                </a: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43182" y="1359300"/>
                <a:ext cx="8843874" cy="5179612"/>
              </a:xfrm>
              <a:prstGeom prst="rect">
                <a:avLst/>
              </a:prstGeom>
              <a:blipFill>
                <a:blip r:embed="rId3"/>
                <a:stretch>
                  <a:fillRect l="-100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3288EFA-E440-4746-A958-EAF08B165A84}"/>
              </a:ext>
            </a:extLst>
          </p:cNvPr>
          <p:cNvGrpSpPr/>
          <p:nvPr/>
        </p:nvGrpSpPr>
        <p:grpSpPr>
          <a:xfrm>
            <a:off x="9349896" y="788752"/>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535279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General </a:t>
            </a:r>
            <a:r>
              <a:rPr lang="en-US" sz="4400">
                <a:latin typeface="+mj-lt"/>
              </a:rPr>
              <a:t>transmission line</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188822" y="1580611"/>
                <a:ext cx="9872323" cy="4757207"/>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The phasor is</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acc>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although we drop the cap below.</a:t>
                </a: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Now the forward and backward voltage phasors are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The 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𝑘𝑧</m:t>
                            </m:r>
                          </m:e>
                        </m:d>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with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b="0" dirty="0">
                    <a:solidFill>
                      <a:srgbClr val="000000"/>
                    </a:solidFill>
                    <a:latin typeface="Calibri"/>
                    <a:ea typeface="Cambria Math" panose="02040503050406030204" pitchFamily="18" charset="0"/>
                    <a:cs typeface="Calibri"/>
                    <a:sym typeface="Calibri"/>
                  </a:rPr>
                  <a:t>  then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0"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By differentiating ,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So,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  (See the coax slide)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188822" y="1580611"/>
                <a:ext cx="9872323" cy="4757207"/>
              </a:xfrm>
              <a:prstGeom prst="rect">
                <a:avLst/>
              </a:prstGeom>
              <a:blipFill>
                <a:blip r:embed="rId3"/>
                <a:stretch>
                  <a:fillRect l="-771"/>
                </a:stretch>
              </a:blipFill>
              <a:ln>
                <a:noFill/>
              </a:ln>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CF8ACE32-2CD3-4450-111D-6942F3B172A7}"/>
              </a:ext>
            </a:extLst>
          </p:cNvPr>
          <p:cNvGrpSpPr/>
          <p:nvPr/>
        </p:nvGrpSpPr>
        <p:grpSpPr>
          <a:xfrm>
            <a:off x="9205424" y="1026503"/>
            <a:ext cx="2792594" cy="1427730"/>
            <a:chOff x="8800473" y="882810"/>
            <a:chExt cx="2792594" cy="1427730"/>
          </a:xfrm>
        </p:grpSpPr>
        <p:cxnSp>
          <p:nvCxnSpPr>
            <p:cNvPr id="4" name="Straight Connector 3">
              <a:extLst>
                <a:ext uri="{FF2B5EF4-FFF2-40B4-BE49-F238E27FC236}">
                  <a16:creationId xmlns:a16="http://schemas.microsoft.com/office/drawing/2014/main" id="{43C4D23C-A9F9-34A7-C6D3-44BDE57672B0}"/>
                </a:ext>
              </a:extLst>
            </p:cNvPr>
            <p:cNvCxnSpPr>
              <a:cxnSpLocks/>
            </p:cNvCxnSpPr>
            <p:nvPr/>
          </p:nvCxnSpPr>
          <p:spPr>
            <a:xfrm>
              <a:off x="10490200" y="1082566"/>
              <a:ext cx="1008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29FDBE-63D5-62D9-3AC7-CA94322A93C1}"/>
                </a:ext>
              </a:extLst>
            </p:cNvPr>
            <p:cNvCxnSpPr>
              <a:cxnSpLocks/>
            </p:cNvCxnSpPr>
            <p:nvPr/>
          </p:nvCxnSpPr>
          <p:spPr>
            <a:xfrm>
              <a:off x="8902261" y="2270668"/>
              <a:ext cx="26275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ED872EB-8B47-D21A-B898-0A4431EF6425}"/>
                </a:ext>
              </a:extLst>
            </p:cNvPr>
            <p:cNvSpPr/>
            <p:nvPr/>
          </p:nvSpPr>
          <p:spPr>
            <a:xfrm>
              <a:off x="11487440" y="1040624"/>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1FDD5-FFFE-A849-B9C9-46E2C436F374}"/>
                </a:ext>
              </a:extLst>
            </p:cNvPr>
            <p:cNvSpPr/>
            <p:nvPr/>
          </p:nvSpPr>
          <p:spPr>
            <a:xfrm>
              <a:off x="11501627" y="2219098"/>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vv</a:t>
              </a:r>
              <a:endParaRPr lang="en-US" dirty="0"/>
            </a:p>
          </p:txBody>
        </p:sp>
        <p:sp>
          <p:nvSpPr>
            <p:cNvPr id="9" name="Oval 8">
              <a:extLst>
                <a:ext uri="{FF2B5EF4-FFF2-40B4-BE49-F238E27FC236}">
                  <a16:creationId xmlns:a16="http://schemas.microsoft.com/office/drawing/2014/main" id="{DC28DF2E-4A7C-ABA8-737B-8E19D7053A55}"/>
                </a:ext>
              </a:extLst>
            </p:cNvPr>
            <p:cNvSpPr/>
            <p:nvPr/>
          </p:nvSpPr>
          <p:spPr>
            <a:xfrm>
              <a:off x="8816241" y="1043264"/>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7EF692-1E5D-0841-61FB-0E3D2C80836E}"/>
                </a:ext>
              </a:extLst>
            </p:cNvPr>
            <p:cNvSpPr/>
            <p:nvPr/>
          </p:nvSpPr>
          <p:spPr>
            <a:xfrm>
              <a:off x="8800473" y="2219100"/>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787B44-03D1-50C8-85D0-01861E98FD6C}"/>
                </a:ext>
              </a:extLst>
            </p:cNvPr>
            <p:cNvSpPr/>
            <p:nvPr/>
          </p:nvSpPr>
          <p:spPr>
            <a:xfrm>
              <a:off x="9669258" y="906367"/>
              <a:ext cx="830317"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5BEFEB-16F3-C9C7-B150-187A5FA2BD0B}"/>
                </a:ext>
              </a:extLst>
            </p:cNvPr>
            <p:cNvSpPr/>
            <p:nvPr/>
          </p:nvSpPr>
          <p:spPr>
            <a:xfrm rot="5400000">
              <a:off x="10780074" y="1498505"/>
              <a:ext cx="647582"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836DD74-C315-01FA-DF7B-55B984A98F8F}"/>
                </a:ext>
              </a:extLst>
            </p:cNvPr>
            <p:cNvCxnSpPr>
              <a:cxnSpLocks/>
              <a:endCxn id="11" idx="1"/>
            </p:cNvCxnSpPr>
            <p:nvPr/>
          </p:nvCxnSpPr>
          <p:spPr>
            <a:xfrm flipV="1">
              <a:off x="8879213" y="1088984"/>
              <a:ext cx="790045" cy="4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3F9BAC-E389-4DA0-7B5D-F86C1E734BB3}"/>
                </a:ext>
              </a:extLst>
            </p:cNvPr>
            <p:cNvCxnSpPr>
              <a:cxnSpLocks/>
            </p:cNvCxnSpPr>
            <p:nvPr/>
          </p:nvCxnSpPr>
          <p:spPr>
            <a:xfrm flipH="1">
              <a:off x="11088655" y="1073665"/>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8B5422-1931-0183-8E39-6AF53EB15E3C}"/>
                </a:ext>
              </a:extLst>
            </p:cNvPr>
            <p:cNvCxnSpPr>
              <a:cxnSpLocks/>
            </p:cNvCxnSpPr>
            <p:nvPr/>
          </p:nvCxnSpPr>
          <p:spPr>
            <a:xfrm flipH="1">
              <a:off x="11101355" y="2000765"/>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6966B9-F7EB-1BB3-B495-043B9249D6BF}"/>
                </a:ext>
              </a:extLst>
            </p:cNvPr>
            <p:cNvSpPr txBox="1"/>
            <p:nvPr/>
          </p:nvSpPr>
          <p:spPr>
            <a:xfrm>
              <a:off x="9879464" y="882810"/>
              <a:ext cx="336590" cy="369332"/>
            </a:xfrm>
            <a:prstGeom prst="rect">
              <a:avLst/>
            </a:prstGeom>
            <a:noFill/>
          </p:spPr>
          <p:txBody>
            <a:bodyPr wrap="square" rtlCol="0">
              <a:spAutoFit/>
            </a:bodyPr>
            <a:lstStyle/>
            <a:p>
              <a:r>
                <a:rPr lang="en-US" dirty="0"/>
                <a:t>Z</a:t>
              </a:r>
            </a:p>
          </p:txBody>
        </p:sp>
        <p:sp>
          <p:nvSpPr>
            <p:cNvPr id="23" name="TextBox 22">
              <a:extLst>
                <a:ext uri="{FF2B5EF4-FFF2-40B4-BE49-F238E27FC236}">
                  <a16:creationId xmlns:a16="http://schemas.microsoft.com/office/drawing/2014/main" id="{F42C30E0-20BD-3A5A-9B35-BC0898391EB0}"/>
                </a:ext>
              </a:extLst>
            </p:cNvPr>
            <p:cNvSpPr txBox="1"/>
            <p:nvPr/>
          </p:nvSpPr>
          <p:spPr>
            <a:xfrm>
              <a:off x="10959327" y="1479349"/>
              <a:ext cx="336590" cy="369332"/>
            </a:xfrm>
            <a:prstGeom prst="rect">
              <a:avLst/>
            </a:prstGeom>
            <a:noFill/>
          </p:spPr>
          <p:txBody>
            <a:bodyPr wrap="square" rtlCol="0">
              <a:spAutoFit/>
            </a:bodyPr>
            <a:lstStyle/>
            <a:p>
              <a:r>
                <a:rPr lang="en-US" dirty="0"/>
                <a:t>Y</a:t>
              </a:r>
            </a:p>
          </p:txBody>
        </p:sp>
      </p:grpSp>
    </p:spTree>
    <p:extLst>
      <p:ext uri="{BB962C8B-B14F-4D97-AF65-F5344CB8AC3E}">
        <p14:creationId xmlns:p14="http://schemas.microsoft.com/office/powerpoint/2010/main" val="4194559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9904" y="1467720"/>
                <a:ext cx="11466786"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doesn’t depend on v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9904" y="1467720"/>
                <a:ext cx="11466786" cy="4906189"/>
              </a:xfrm>
              <a:prstGeom prst="rect">
                <a:avLst/>
              </a:prstGeom>
              <a:blipFill>
                <a:blip r:embed="rId3"/>
                <a:stretch>
                  <a:fillRect l="-774"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450" y="1365579"/>
                <a:ext cx="7936946" cy="4774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Now we look at the end of the transmission line and define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r>
                  <a:rPr lang="en-US" dirty="0">
                    <a:solidFill>
                      <a:srgbClr val="000000"/>
                    </a:solidFill>
                    <a:ea typeface="Cambria Math" panose="02040503050406030204" pitchFamily="18" charset="0"/>
                  </a:rPr>
                  <a:t>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r>
                  <a:rPr lang="en-US"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450" y="1365579"/>
                <a:ext cx="7936946" cy="4774869"/>
              </a:xfrm>
              <a:prstGeom prst="rect">
                <a:avLst/>
              </a:prstGeom>
              <a:blipFill>
                <a:blip r:embed="rId3"/>
                <a:stretch>
                  <a:fillRect l="-11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8589395" y="759347"/>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630744" y="2597087"/>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224582" y="3596434"/>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7991471"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619333"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8BAE-A6F2-F20A-897F-5F837B43614B}"/>
            </a:ext>
          </a:extLst>
        </p:cNvPr>
        <p:cNvGrpSpPr/>
        <p:nvPr/>
      </p:nvGrpSpPr>
      <p:grpSpPr>
        <a:xfrm>
          <a:off x="0" y="0"/>
          <a:ext cx="0" cy="0"/>
          <a:chOff x="0" y="0"/>
          <a:chExt cx="0" cy="0"/>
        </a:xfrm>
      </p:grpSpPr>
      <p:sp>
        <p:nvSpPr>
          <p:cNvPr id="50" name="Shape 50">
            <a:extLst>
              <a:ext uri="{FF2B5EF4-FFF2-40B4-BE49-F238E27FC236}">
                <a16:creationId xmlns:a16="http://schemas.microsoft.com/office/drawing/2014/main" id="{C8B28533-66F4-1C5D-0751-97ADAFFFACAE}"/>
              </a:ext>
            </a:extLst>
          </p:cNvPr>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D5C092F-7B10-D02A-61E1-C4E318713572}"/>
              </a:ext>
            </a:extLst>
          </p:cNvPr>
          <p:cNvSpPr/>
          <p:nvPr/>
        </p:nvSpPr>
        <p:spPr>
          <a:xfrm>
            <a:off x="204590" y="66016"/>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Modelling Coaxial Cables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45CC9E-D25F-F31D-DCAB-FE3052701D0B}"/>
                  </a:ext>
                </a:extLst>
              </p:cNvPr>
              <p:cNvSpPr txBox="1"/>
              <p:nvPr/>
            </p:nvSpPr>
            <p:spPr>
              <a:xfrm>
                <a:off x="339327" y="1340569"/>
                <a:ext cx="8219325"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 small segment of coax (of length </a:t>
                </a:r>
                <a14:m>
                  <m:oMath xmlns:m="http://schemas.openxmlformats.org/officeDocument/2006/math">
                    <m:r>
                      <m:rPr>
                        <m:sty m:val="p"/>
                      </m:rPr>
                      <a:rPr lang="el-GR"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Δ</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𝑥</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can be modelled by the circuit to the right.</a:t>
                </a:r>
              </a:p>
              <a:p>
                <a:pPr marL="742950" lvl="1"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𝑅</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𝐿</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are characteristic of the two parallel conductors.</a:t>
                </a:r>
              </a:p>
              <a:p>
                <a:pPr marL="742950" lvl="1" indent="-28575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𝐺</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C</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 </m:t>
                    </m:r>
                  </m:oMath>
                </a14:m>
                <a:r>
                  <a:rPr lang="en-US" dirty="0">
                    <a:solidFill>
                      <a:srgbClr val="000000"/>
                    </a:solidFill>
                    <a:latin typeface="Calibri" panose="020F0502020204030204" pitchFamily="34" charset="0"/>
                    <a:ea typeface="Calibri"/>
                    <a:cs typeface="Calibri" panose="020F0502020204030204" pitchFamily="34" charset="0"/>
                    <a:sym typeface="Calibri"/>
                  </a:rPr>
                  <a:t>are characteristic of the dielectric between the two conductors and the distance between them.</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The characteristic impedance,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oMath>
                </a14:m>
                <a:r>
                  <a:rPr lang="en-US" dirty="0">
                    <a:solidFill>
                      <a:srgbClr val="000000"/>
                    </a:solidFill>
                    <a:latin typeface="Calibri" panose="020F0502020204030204" pitchFamily="34" charset="0"/>
                    <a:ea typeface="Calibri"/>
                    <a:cs typeface="Calibri" panose="020F0502020204030204" pitchFamily="34" charset="0"/>
                    <a:sym typeface="Calibri"/>
                  </a:rPr>
                  <a:t>, is the impedance of an infinitely long coax.  For an RG-58 coax it’s about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53</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ea typeface="Calibri"/>
                    <a:cs typeface="Calibri" panose="020F0502020204030204" pitchFamily="34" charset="0"/>
                    <a:sym typeface="Calibri"/>
                  </a:rPr>
                  <a:t>.</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For a coax consisting of a series of segments on the right,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𝐺</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the last few slides, we have simplified the model considerably.</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Notice that at high frequency,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an earlier slide (with a simpler circuit model), we showed that the propagation speed of a signal of high frequency is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den>
                    </m:f>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Since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ad>
                      <m:radPr>
                        <m:degHide m:val="on"/>
                        <m:ctrlPr>
                          <a:rPr lang="en-US"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An  RG-58 cable, has </a:t>
                </a:r>
                <a14:m>
                  <m:oMath xmlns:m="http://schemas.openxmlformats.org/officeDocument/2006/math">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=82 </m:t>
                    </m:r>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𝑝𝑓</m:t>
                        </m:r>
                      </m:num>
                      <m:den>
                        <m:r>
                          <a:rPr lang="en-US" b="0" i="1" smtClean="0">
                            <a:solidFill>
                              <a:srgbClr val="000000"/>
                            </a:solidFill>
                            <a:latin typeface="Cambria Math" panose="02040503050406030204" pitchFamily="18" charset="0"/>
                            <a:cs typeface="Calibri" panose="020F0502020204030204" pitchFamily="34" charset="0"/>
                            <a:sym typeface="Calibri"/>
                          </a:rPr>
                          <m:t>𝑚</m:t>
                        </m:r>
                      </m:den>
                    </m:f>
                  </m:oMath>
                </a14:m>
                <a:r>
                  <a:rPr lang="en-US" dirty="0">
                    <a:solidFill>
                      <a:srgbClr val="000000"/>
                    </a:solidFill>
                    <a:latin typeface="Calibri" panose="020F0502020204030204" pitchFamily="34" charset="0"/>
                    <a:ea typeface="Calibri"/>
                    <a:cs typeface="Calibri" panose="020F0502020204030204" pitchFamily="34" charset="0"/>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ea typeface="Calibri"/>
                            <a:cs typeface="Calibri" panose="020F0502020204030204" pitchFamily="34" charset="0"/>
                            <a:sym typeface="Calibri"/>
                          </a:rPr>
                          <m:t>5</m:t>
                        </m:r>
                        <m:r>
                          <a:rPr lang="en-US" b="0" i="1" smtClean="0">
                            <a:solidFill>
                              <a:srgbClr val="000000"/>
                            </a:solidFill>
                            <a:latin typeface="Cambria Math" panose="02040503050406030204" pitchFamily="18" charset="0"/>
                            <a:ea typeface="Calibri"/>
                            <a:cs typeface="Calibri" panose="020F0502020204030204" pitchFamily="34" charset="0"/>
                            <a:sym typeface="Calibri"/>
                          </a:rPr>
                          <m:t>3</m:t>
                        </m:r>
                        <m:r>
                          <a:rPr lang="en-US" i="1">
                            <a:solidFill>
                              <a:srgbClr val="000000"/>
                            </a:solidFill>
                            <a:latin typeface="Cambria Math" panose="02040503050406030204" pitchFamily="18" charset="0"/>
                            <a:ea typeface="Calibri"/>
                            <a:cs typeface="Calibri" panose="020F0502020204030204" pitchFamily="34" charset="0"/>
                            <a:sym typeface="Calibri"/>
                          </a:rPr>
                          <m:t> </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82 ×</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sup>
                        </m:sSup>
                      </m:den>
                    </m:f>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𝑚</m:t>
                        </m:r>
                      </m:num>
                      <m:den>
                        <m:r>
                          <a:rPr lang="en-US" b="0" i="1" smtClean="0">
                            <a:solidFill>
                              <a:srgbClr val="000000"/>
                            </a:solidFill>
                            <a:latin typeface="Cambria Math" panose="02040503050406030204" pitchFamily="18" charset="0"/>
                            <a:cs typeface="Calibri" panose="020F0502020204030204" pitchFamily="34" charset="0"/>
                            <a:sym typeface="Calibri"/>
                          </a:rPr>
                          <m:t>𝑠</m:t>
                        </m:r>
                      </m:den>
                    </m:f>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≈.75</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m:t>
                    </m:r>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p:txBody>
          </p:sp>
        </mc:Choice>
        <mc:Fallback xmlns="">
          <p:sp>
            <p:nvSpPr>
              <p:cNvPr id="10" name="TextBox 9">
                <a:extLst>
                  <a:ext uri="{FF2B5EF4-FFF2-40B4-BE49-F238E27FC236}">
                    <a16:creationId xmlns:a16="http://schemas.microsoft.com/office/drawing/2014/main" id="{C045CC9E-D25F-F31D-DCAB-FE3052701D0B}"/>
                  </a:ext>
                </a:extLst>
              </p:cNvPr>
              <p:cNvSpPr txBox="1">
                <a:spLocks noRot="1" noChangeAspect="1" noMove="1" noResize="1" noEditPoints="1" noAdjustHandles="1" noChangeArrowheads="1" noChangeShapeType="1" noTextEdit="1"/>
              </p:cNvSpPr>
              <p:nvPr/>
            </p:nvSpPr>
            <p:spPr>
              <a:xfrm>
                <a:off x="339327" y="1340569"/>
                <a:ext cx="8219325" cy="5179612"/>
              </a:xfrm>
              <a:prstGeom prst="rect">
                <a:avLst/>
              </a:prstGeom>
              <a:blipFill>
                <a:blip r:embed="rId3"/>
                <a:stretch>
                  <a:fillRect l="-926" t="-489" r="-169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409A603-621D-D4CB-D32F-58112A3853E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110" name="Group 109">
            <a:extLst>
              <a:ext uri="{FF2B5EF4-FFF2-40B4-BE49-F238E27FC236}">
                <a16:creationId xmlns:a16="http://schemas.microsoft.com/office/drawing/2014/main" id="{463A50ED-F805-BCFA-D82E-4E9188771210}"/>
              </a:ext>
            </a:extLst>
          </p:cNvPr>
          <p:cNvGrpSpPr/>
          <p:nvPr/>
        </p:nvGrpSpPr>
        <p:grpSpPr>
          <a:xfrm>
            <a:off x="8959211" y="1616484"/>
            <a:ext cx="3016992" cy="1141211"/>
            <a:chOff x="8749004" y="1658526"/>
            <a:chExt cx="3016992" cy="1141211"/>
          </a:xfrm>
        </p:grpSpPr>
        <p:grpSp>
          <p:nvGrpSpPr>
            <p:cNvPr id="20" name="Group 210">
              <a:extLst>
                <a:ext uri="{FF2B5EF4-FFF2-40B4-BE49-F238E27FC236}">
                  <a16:creationId xmlns:a16="http://schemas.microsoft.com/office/drawing/2014/main" id="{D98C521D-2443-58A9-CA2B-797BB9E4FC92}"/>
                </a:ext>
              </a:extLst>
            </p:cNvPr>
            <p:cNvGrpSpPr>
              <a:grpSpLocks/>
            </p:cNvGrpSpPr>
            <p:nvPr/>
          </p:nvGrpSpPr>
          <p:grpSpPr bwMode="auto">
            <a:xfrm>
              <a:off x="10867270" y="1950168"/>
              <a:ext cx="304800" cy="762000"/>
              <a:chOff x="3216" y="1728"/>
              <a:chExt cx="192" cy="480"/>
            </a:xfrm>
          </p:grpSpPr>
          <p:sp>
            <p:nvSpPr>
              <p:cNvPr id="21" name="Line 8">
                <a:extLst>
                  <a:ext uri="{FF2B5EF4-FFF2-40B4-BE49-F238E27FC236}">
                    <a16:creationId xmlns:a16="http://schemas.microsoft.com/office/drawing/2014/main" id="{E76238BD-32BE-D695-9A31-7A0681509A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BC2C9C1-6ED0-AC95-5E68-F6CD01EC57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039CFE95-BBE9-FD43-5458-23801A09047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671CD117-5105-100E-C0A3-E2ABC84F61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5FCDA3F-F8DC-553F-BC6E-91F38CD79ED1}"/>
                </a:ext>
              </a:extLst>
            </p:cNvPr>
            <p:cNvGrpSpPr>
              <a:grpSpLocks/>
            </p:cNvGrpSpPr>
            <p:nvPr/>
          </p:nvGrpSpPr>
          <p:grpSpPr bwMode="auto">
            <a:xfrm rot="16200000">
              <a:off x="9871988" y="1596492"/>
              <a:ext cx="155448" cy="731520"/>
              <a:chOff x="3935" y="1728"/>
              <a:chExt cx="96" cy="480"/>
            </a:xfrm>
          </p:grpSpPr>
          <p:sp>
            <p:nvSpPr>
              <p:cNvPr id="26" name="Arc 59">
                <a:extLst>
                  <a:ext uri="{FF2B5EF4-FFF2-40B4-BE49-F238E27FC236}">
                    <a16:creationId xmlns:a16="http://schemas.microsoft.com/office/drawing/2014/main" id="{DFC1D90F-2E11-2494-EB4A-E3154DAEAD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254E72FD-FA17-7909-9D3E-8D16A769E5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DB44FD96-EA46-0A7D-8F41-E2D3971A162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C9F99489-036E-BF40-19FA-D874544CC5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11B7E5A8-DF0D-B5FA-55CB-477519C2EED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AFFB95BF-E566-7D80-BA1B-9A7CB6A8950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7C0133B4-F41A-E69C-B4F9-6DFA73A5B8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03A4606-327E-6C13-60B9-93335E3B62F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C9480A12-CA7A-621E-ECE8-77975B911CB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2F01D11A-238B-7236-2986-21ED4839BB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8AA8CCD9-FDC3-3F28-6565-FB35AAFEBA7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DA2853FA-7FD5-008A-4511-6216CD10CAB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DC7E9ED-E520-3013-21A2-A4D328FC06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 name="Straight Arrow Connector 2">
              <a:extLst>
                <a:ext uri="{FF2B5EF4-FFF2-40B4-BE49-F238E27FC236}">
                  <a16:creationId xmlns:a16="http://schemas.microsoft.com/office/drawing/2014/main" id="{45FA8D2A-F884-7F2D-8D03-88F060791065}"/>
                </a:ext>
              </a:extLst>
            </p:cNvPr>
            <p:cNvCxnSpPr>
              <a:cxnSpLocks/>
            </p:cNvCxnSpPr>
            <p:nvPr/>
          </p:nvCxnSpPr>
          <p:spPr>
            <a:xfrm>
              <a:off x="9023524" y="1658526"/>
              <a:ext cx="2148546"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D31D86A-A4DC-42AD-DA91-593004465A3A}"/>
                </a:ext>
              </a:extLst>
            </p:cNvPr>
            <p:cNvCxnSpPr>
              <a:cxnSpLocks/>
            </p:cNvCxnSpPr>
            <p:nvPr/>
          </p:nvCxnSpPr>
          <p:spPr>
            <a:xfrm>
              <a:off x="8816206" y="27103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D5D9D309-A58B-F15E-79DB-16332614A2EE}"/>
                </a:ext>
              </a:extLst>
            </p:cNvPr>
            <p:cNvSpPr/>
            <p:nvPr/>
          </p:nvSpPr>
          <p:spPr>
            <a:xfrm>
              <a:off x="8749004" y="2654615"/>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B85E1E-BBF3-95DA-1234-D8FC88413756}"/>
                    </a:ext>
                  </a:extLst>
                </p:cNvPr>
                <p:cNvSpPr txBox="1"/>
                <p:nvPr/>
              </p:nvSpPr>
              <p:spPr>
                <a:xfrm>
                  <a:off x="8888128" y="199732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𝑅</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71" name="TextBox 70">
                  <a:extLst>
                    <a:ext uri="{FF2B5EF4-FFF2-40B4-BE49-F238E27FC236}">
                      <a16:creationId xmlns:a16="http://schemas.microsoft.com/office/drawing/2014/main" id="{E1B85E1E-BBF3-95DA-1234-D8FC88413756}"/>
                    </a:ext>
                  </a:extLst>
                </p:cNvPr>
                <p:cNvSpPr txBox="1">
                  <a:spLocks noRot="1" noChangeAspect="1" noMove="1" noResize="1" noEditPoints="1" noAdjustHandles="1" noChangeArrowheads="1" noChangeShapeType="1" noTextEdit="1"/>
                </p:cNvSpPr>
                <p:nvPr/>
              </p:nvSpPr>
              <p:spPr>
                <a:xfrm>
                  <a:off x="8888128" y="1997325"/>
                  <a:ext cx="599004" cy="332910"/>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sp>
          <p:nvSpPr>
            <p:cNvPr id="93" name="Oval 92">
              <a:extLst>
                <a:ext uri="{FF2B5EF4-FFF2-40B4-BE49-F238E27FC236}">
                  <a16:creationId xmlns:a16="http://schemas.microsoft.com/office/drawing/2014/main" id="{B869ED94-462C-90C9-DB4B-94A6E1E37BDB}"/>
                </a:ext>
              </a:extLst>
            </p:cNvPr>
            <p:cNvSpPr/>
            <p:nvPr/>
          </p:nvSpPr>
          <p:spPr>
            <a:xfrm>
              <a:off x="8755790" y="188158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A052FA-34D8-65C7-2A7C-355D08250853}"/>
                </a:ext>
              </a:extLst>
            </p:cNvPr>
            <p:cNvSpPr/>
            <p:nvPr/>
          </p:nvSpPr>
          <p:spPr>
            <a:xfrm>
              <a:off x="9517792" y="18882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Freeform 12">
              <a:extLst>
                <a:ext uri="{FF2B5EF4-FFF2-40B4-BE49-F238E27FC236}">
                  <a16:creationId xmlns:a16="http://schemas.microsoft.com/office/drawing/2014/main" id="{35949F39-2AEC-ED36-F824-C333F88FDC45}"/>
                </a:ext>
              </a:extLst>
            </p:cNvPr>
            <p:cNvSpPr>
              <a:spLocks noChangeAspect="1"/>
            </p:cNvSpPr>
            <p:nvPr/>
          </p:nvSpPr>
          <p:spPr bwMode="auto">
            <a:xfrm>
              <a:off x="10249999" y="19703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Freeform 12">
              <a:extLst>
                <a:ext uri="{FF2B5EF4-FFF2-40B4-BE49-F238E27FC236}">
                  <a16:creationId xmlns:a16="http://schemas.microsoft.com/office/drawing/2014/main" id="{4B9D9BD5-025F-A54F-1BA3-858592631312}"/>
                </a:ext>
              </a:extLst>
            </p:cNvPr>
            <p:cNvSpPr>
              <a:spLocks noChangeAspect="1"/>
            </p:cNvSpPr>
            <p:nvPr/>
          </p:nvSpPr>
          <p:spPr bwMode="auto">
            <a:xfrm rot="5400000">
              <a:off x="9083050" y="15740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DB140A8F-CABA-1E23-95F0-BDAF575436D9}"/>
                </a:ext>
              </a:extLst>
            </p:cNvPr>
            <p:cNvCxnSpPr>
              <a:cxnSpLocks noChangeAspect="1"/>
            </p:cNvCxnSpPr>
            <p:nvPr/>
          </p:nvCxnSpPr>
          <p:spPr>
            <a:xfrm>
              <a:off x="10316234" y="1963231"/>
              <a:ext cx="1281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55B02467-9520-7C1A-8FDD-A085347A983B}"/>
                </a:ext>
              </a:extLst>
            </p:cNvPr>
            <p:cNvCxnSpPr>
              <a:cxnSpLocks noChangeAspect="1"/>
            </p:cNvCxnSpPr>
            <p:nvPr/>
          </p:nvCxnSpPr>
          <p:spPr>
            <a:xfrm>
              <a:off x="11018784" y="2710324"/>
              <a:ext cx="65052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8" name="Oval 97">
              <a:extLst>
                <a:ext uri="{FF2B5EF4-FFF2-40B4-BE49-F238E27FC236}">
                  <a16:creationId xmlns:a16="http://schemas.microsoft.com/office/drawing/2014/main" id="{CBD26A21-2EA4-FAB5-1B8C-21ADD4AEFFDC}"/>
                </a:ext>
              </a:extLst>
            </p:cNvPr>
            <p:cNvSpPr/>
            <p:nvPr/>
          </p:nvSpPr>
          <p:spPr>
            <a:xfrm>
              <a:off x="10259943" y="265025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DA6E947-9859-629B-1071-24682D5799EF}"/>
                </a:ext>
              </a:extLst>
            </p:cNvPr>
            <p:cNvSpPr/>
            <p:nvPr/>
          </p:nvSpPr>
          <p:spPr>
            <a:xfrm>
              <a:off x="10947921" y="19013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E734120-2974-1DC4-9876-E0C2BA9A2EF2}"/>
                </a:ext>
              </a:extLst>
            </p:cNvPr>
            <p:cNvSpPr/>
            <p:nvPr/>
          </p:nvSpPr>
          <p:spPr>
            <a:xfrm>
              <a:off x="10259941" y="190567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4D12A57-EFB8-0854-34D1-C0A8A398C443}"/>
                </a:ext>
              </a:extLst>
            </p:cNvPr>
            <p:cNvSpPr/>
            <p:nvPr/>
          </p:nvSpPr>
          <p:spPr>
            <a:xfrm>
              <a:off x="11628836" y="265461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04F8F7F-5570-5CAD-5D75-5FC113087C5F}"/>
                </a:ext>
              </a:extLst>
            </p:cNvPr>
            <p:cNvSpPr/>
            <p:nvPr/>
          </p:nvSpPr>
          <p:spPr>
            <a:xfrm>
              <a:off x="10961432" y="266257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8FBDB40-280F-0D68-604E-A834096785ED}"/>
                </a:ext>
              </a:extLst>
            </p:cNvPr>
            <p:cNvSpPr/>
            <p:nvPr/>
          </p:nvSpPr>
          <p:spPr>
            <a:xfrm>
              <a:off x="11576281" y="190058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6A2E77B-C401-B582-5887-1FD490A09435}"/>
                    </a:ext>
                  </a:extLst>
                </p:cNvPr>
                <p:cNvSpPr txBox="1"/>
                <p:nvPr/>
              </p:nvSpPr>
              <p:spPr>
                <a:xfrm>
                  <a:off x="9618595" y="1992070"/>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𝐿</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6A2E77B-C401-B582-5887-1FD490A09435}"/>
                    </a:ext>
                  </a:extLst>
                </p:cNvPr>
                <p:cNvSpPr txBox="1">
                  <a:spLocks noRot="1" noChangeAspect="1" noMove="1" noResize="1" noEditPoints="1" noAdjustHandles="1" noChangeArrowheads="1" noChangeShapeType="1" noTextEdit="1"/>
                </p:cNvSpPr>
                <p:nvPr/>
              </p:nvSpPr>
              <p:spPr>
                <a:xfrm>
                  <a:off x="9618595" y="1992070"/>
                  <a:ext cx="599004" cy="332910"/>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5206120-2B43-3D64-AEED-23CB33B9D849}"/>
                    </a:ext>
                  </a:extLst>
                </p:cNvPr>
                <p:cNvSpPr txBox="1"/>
                <p:nvPr/>
              </p:nvSpPr>
              <p:spPr>
                <a:xfrm>
                  <a:off x="9718873" y="2295148"/>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𝐺</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8" name="TextBox 107">
                  <a:extLst>
                    <a:ext uri="{FF2B5EF4-FFF2-40B4-BE49-F238E27FC236}">
                      <a16:creationId xmlns:a16="http://schemas.microsoft.com/office/drawing/2014/main" id="{05206120-2B43-3D64-AEED-23CB33B9D849}"/>
                    </a:ext>
                  </a:extLst>
                </p:cNvPr>
                <p:cNvSpPr txBox="1">
                  <a:spLocks noRot="1" noChangeAspect="1" noMove="1" noResize="1" noEditPoints="1" noAdjustHandles="1" noChangeArrowheads="1" noChangeShapeType="1" noTextEdit="1"/>
                </p:cNvSpPr>
                <p:nvPr/>
              </p:nvSpPr>
              <p:spPr>
                <a:xfrm>
                  <a:off x="9718873" y="2295148"/>
                  <a:ext cx="599004" cy="332910"/>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1867B5B9-1321-BDB6-88FD-5BA1849C28A5}"/>
                    </a:ext>
                  </a:extLst>
                </p:cNvPr>
                <p:cNvSpPr txBox="1"/>
                <p:nvPr/>
              </p:nvSpPr>
              <p:spPr>
                <a:xfrm>
                  <a:off x="11142588" y="216023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𝐶</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1867B5B9-1321-BDB6-88FD-5BA1849C28A5}"/>
                    </a:ext>
                  </a:extLst>
                </p:cNvPr>
                <p:cNvSpPr txBox="1">
                  <a:spLocks noRot="1" noChangeAspect="1" noMove="1" noResize="1" noEditPoints="1" noAdjustHandles="1" noChangeArrowheads="1" noChangeShapeType="1" noTextEdit="1"/>
                </p:cNvSpPr>
                <p:nvPr/>
              </p:nvSpPr>
              <p:spPr>
                <a:xfrm>
                  <a:off x="11142588" y="2160235"/>
                  <a:ext cx="599004" cy="332910"/>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sp>
        <p:nvSpPr>
          <p:cNvPr id="111" name="TextBox 110">
            <a:extLst>
              <a:ext uri="{FF2B5EF4-FFF2-40B4-BE49-F238E27FC236}">
                <a16:creationId xmlns:a16="http://schemas.microsoft.com/office/drawing/2014/main" id="{2A4CAFF3-0421-6A62-7CA5-ABE446418B7C}"/>
              </a:ext>
            </a:extLst>
          </p:cNvPr>
          <p:cNvSpPr txBox="1"/>
          <p:nvPr/>
        </p:nvSpPr>
        <p:spPr>
          <a:xfrm>
            <a:off x="10815145" y="416209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7018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7299" y="1492361"/>
                <a:ext cx="6453349"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7299" y="1492361"/>
                <a:ext cx="6453349" cy="4684867"/>
              </a:xfrm>
              <a:prstGeom prst="rect">
                <a:avLst/>
              </a:prstGeom>
              <a:blipFill>
                <a:blip r:embed="rId3"/>
                <a:stretch>
                  <a:fillRect l="-1572" t="-541" r="-13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050751"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80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74985"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6843377"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6656733" y="4076519"/>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898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85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hangingPunct="0"/>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42443" y="1115760"/>
                <a:ext cx="7024317" cy="5027169"/>
              </a:xfrm>
            </p:spPr>
            <p:txBody>
              <a:bodyPr>
                <a:noAutofit/>
              </a:bodyPr>
              <a:lstStyle/>
              <a:p>
                <a:pPr marL="342900" indent="-342900">
                  <a:spcBef>
                    <a:spcPts val="400"/>
                  </a:spcBef>
                </a:pPr>
                <a:r>
                  <a:rPr lang="en-US" sz="2200" dirty="0">
                    <a:ea typeface="Arial" charset="0"/>
                    <a:cs typeface="Arial" charset="0"/>
                  </a:rPr>
                  <a:t>Diodes</a:t>
                </a:r>
                <a:endParaRPr lang="en-US" sz="2000" dirty="0">
                  <a:ea typeface="Arial" charset="0"/>
                  <a:cs typeface="Arial" charset="0"/>
                </a:endParaRPr>
              </a:p>
              <a:p>
                <a:pPr marL="800100" lvl="1" indent="-342900">
                  <a:spcBef>
                    <a:spcPts val="400"/>
                  </a:spcBef>
                </a:pPr>
                <a:r>
                  <a:rPr lang="en-US" sz="1800" dirty="0">
                    <a:ea typeface="Arial" charset="0"/>
                    <a:cs typeface="Arial" charset="0"/>
                  </a:rPr>
                  <a:t>Devices that allow current to flow only in one direction  </a:t>
                </a:r>
              </a:p>
              <a:p>
                <a:pPr marL="800100" lvl="1" indent="-342900">
                  <a:spcBef>
                    <a:spcPts val="400"/>
                  </a:spcBef>
                </a:pPr>
                <a:r>
                  <a:rPr lang="en-US" sz="1800" dirty="0">
                    <a:ea typeface="Arial" charset="0"/>
                    <a:cs typeface="Arial" charset="0"/>
                  </a:rPr>
                  <a:t>Silicon diodes, for example have, essentially infinite resistance if V</a:t>
                </a:r>
                <a:r>
                  <a:rPr lang="en-US" sz="1800" baseline="-25000" dirty="0">
                    <a:ea typeface="Arial" charset="0"/>
                    <a:cs typeface="Arial" charset="0"/>
                  </a:rPr>
                  <a:t>ac</a:t>
                </a:r>
                <a:r>
                  <a:rPr lang="en-US" sz="1800" dirty="0">
                    <a:ea typeface="Arial" charset="0"/>
                    <a:cs typeface="Arial" charset="0"/>
                  </a:rPr>
                  <a:t>&lt;0, that is if the cathode is at a higher potential than the anode and very low resistance if V</a:t>
                </a:r>
                <a:r>
                  <a:rPr lang="en-US" sz="1800" baseline="-25000" dirty="0">
                    <a:ea typeface="Arial" charset="0"/>
                    <a:cs typeface="Arial" charset="0"/>
                  </a:rPr>
                  <a:t>ac</a:t>
                </a:r>
                <a:r>
                  <a:rPr lang="en-US" sz="1800" dirty="0">
                    <a:ea typeface="Arial" charset="0"/>
                    <a:cs typeface="Arial" charset="0"/>
                  </a:rPr>
                  <a:t>&gt; .7V.</a:t>
                </a:r>
              </a:p>
              <a:p>
                <a:pPr marL="800100" lvl="1" indent="-342900">
                  <a:spcBef>
                    <a:spcPts val="400"/>
                  </a:spcBef>
                </a:pPr>
                <a:r>
                  <a:rPr lang="en-US" sz="1800" dirty="0">
                    <a:ea typeface="Arial" charset="0"/>
                    <a:cs typeface="Arial" charset="0"/>
                  </a:rPr>
                  <a:t>The cathode is usually labelled with a band</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Schottky diode: A metal-semiconductor contact that has a lower forward voltage drop than a PN diode.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Zener diode: Provides a stable reference voltage.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Tunnel diode: Has negative resistance due to tunneling, a quantum mechanical effect.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PN junction diode: A diode made of two layers of semiconductor material.</a:t>
                </a:r>
              </a:p>
              <a:p>
                <a:pPr marL="800100" lvl="1" indent="-342900">
                  <a:spcBef>
                    <a:spcPts val="400"/>
                  </a:spcBef>
                </a:pPr>
                <a:r>
                  <a:rPr lang="en-US" sz="1800" dirty="0">
                    <a:solidFill>
                      <a:srgbClr val="001D35"/>
                    </a:solidFill>
                    <a:latin typeface="Calibri" panose="020F0502020204030204" pitchFamily="34" charset="0"/>
                    <a:cs typeface="Calibri" panose="020F0502020204030204" pitchFamily="34" charset="0"/>
                  </a:rPr>
                  <a:t>PIN diode: For high frequency (low capacitance)</a:t>
                </a:r>
                <a:endParaRPr lang="en-US" sz="1800" i="0" dirty="0">
                  <a:solidFill>
                    <a:srgbClr val="001D35"/>
                  </a:solidFill>
                  <a:effectLst/>
                  <a:latin typeface="Calibri" panose="020F0502020204030204" pitchFamily="34" charset="0"/>
                  <a:cs typeface="Calibri" panose="020F0502020204030204" pitchFamily="34" charset="0"/>
                </a:endParaRPr>
              </a:p>
              <a:p>
                <a:pPr marL="800100" lvl="1" indent="-342900">
                  <a:spcBef>
                    <a:spcPts val="400"/>
                  </a:spcBef>
                </a:pPr>
                <a:endParaRPr lang="en-US" sz="2000" dirty="0"/>
              </a:p>
              <a:p>
                <a:pPr>
                  <a:spcBef>
                    <a:spcPts val="400"/>
                  </a:spcBef>
                </a:pPr>
                <a:r>
                  <a:rPr lang="en-US" sz="2400" dirty="0"/>
                  <a:t>Transformers</a:t>
                </a:r>
                <a:endParaRPr lang="en-US" sz="2000" dirty="0"/>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42443" y="1115760"/>
                <a:ext cx="7024317" cy="5027169"/>
              </a:xfrm>
              <a:blipFill>
                <a:blip r:embed="rId2"/>
                <a:stretch>
                  <a:fillRect l="-1083" t="-1511" r="-903" b="-352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336081" y="4041709"/>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94136"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4527311" y="5668110"/>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47442"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745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3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72467"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3473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3473105"/>
              </a:xfrm>
              <a:prstGeom prst="rect">
                <a:avLst/>
              </a:prstGeom>
              <a:blipFill>
                <a:blip r:embed="rId3"/>
                <a:stretch>
                  <a:fillRect l="-831" t="-182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0301921" y="2424873"/>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7726688" y="4840833"/>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77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199051" y="35324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324994" y="478385"/>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7458214" y="1691989"/>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66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136722" y="4892175"/>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6268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49</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943755" y="622636"/>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𝑉</m:t>
                        </m:r>
                      </m:e>
                      <m:sub>
                        <m:r>
                          <a:rPr lang="en-US" b="0" i="1" smtClean="0">
                            <a:latin typeface="Cambria Math" panose="02040503050406030204" pitchFamily="18" charset="0"/>
                            <a:cs typeface="Calibri" panose="020F0502020204030204" pitchFamily="34" charset="0"/>
                          </a:rPr>
                          <m:t>𝑐𝑒</m:t>
                        </m:r>
                      </m:sub>
                    </m:sSub>
                    <m:r>
                      <a:rPr lang="en-US" b="0" i="1" smtClean="0">
                        <a:latin typeface="Cambria Math" panose="02040503050406030204" pitchFamily="18" charset="0"/>
                        <a:cs typeface="Calibri" panose="020F0502020204030204" pitchFamily="34" charset="0"/>
                      </a:rPr>
                      <m:t>=0</m:t>
                    </m:r>
                  </m:oMath>
                </a14:m>
                <a:endParaRPr lang="en-US" b="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673606820"/>
                  </p:ext>
                </p:extLst>
              </p:nvPr>
            </p:nvGraphicFramePr>
            <p:xfrm>
              <a:off x="3436888" y="3952830"/>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673606820"/>
                  </p:ext>
                </p:extLst>
              </p:nvPr>
            </p:nvGraphicFramePr>
            <p:xfrm>
              <a:off x="3436888" y="3952830"/>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8000" t="-103333" r="-409333" b="-410000"/>
                          </a:stretch>
                        </a:blipFill>
                      </a:tcPr>
                    </a:tc>
                    <a:tc>
                      <a:txBody>
                        <a:bodyPr/>
                        <a:lstStyle/>
                        <a:p>
                          <a:endParaRPr lang="en-US"/>
                        </a:p>
                      </a:txBody>
                      <a:tcPr>
                        <a:blipFill>
                          <a:blip r:embed="rId6"/>
                          <a:stretch>
                            <a:fillRect l="-322642" t="-103333" r="-479245" b="-410000"/>
                          </a:stretch>
                        </a:blipFill>
                      </a:tcPr>
                    </a:tc>
                    <a:tc>
                      <a:txBody>
                        <a:bodyPr/>
                        <a:lstStyle/>
                        <a:p>
                          <a:endParaRPr lang="en-US"/>
                        </a:p>
                      </a:txBody>
                      <a:tcPr>
                        <a:blipFill>
                          <a:blip r:embed="rId6"/>
                          <a:stretch>
                            <a:fillRect l="-205505" t="-103333" r="-133028" b="-410000"/>
                          </a:stretch>
                        </a:blipFill>
                      </a:tcPr>
                    </a:tc>
                    <a:tc>
                      <a:txBody>
                        <a:bodyPr/>
                        <a:lstStyle/>
                        <a:p>
                          <a:endParaRPr lang="en-US"/>
                        </a:p>
                      </a:txBody>
                      <a:tcPr>
                        <a:blipFill>
                          <a:blip r:embed="rId6"/>
                          <a:stretch>
                            <a:fillRect l="-232867" t="-103333" r="-1399" b="-410000"/>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8000" t="-132609" r="-409333" b="-167391"/>
                          </a:stretch>
                        </a:blipFill>
                      </a:tcPr>
                    </a:tc>
                    <a:tc>
                      <a:txBody>
                        <a:bodyPr/>
                        <a:lstStyle/>
                        <a:p>
                          <a:endParaRPr lang="en-US"/>
                        </a:p>
                      </a:txBody>
                      <a:tcPr>
                        <a:blipFill>
                          <a:blip r:embed="rId6"/>
                          <a:stretch>
                            <a:fillRect l="-322642" t="-132609" r="-479245" b="-167391"/>
                          </a:stretch>
                        </a:blipFill>
                      </a:tcPr>
                    </a:tc>
                    <a:tc>
                      <a:txBody>
                        <a:bodyPr/>
                        <a:lstStyle/>
                        <a:p>
                          <a:endParaRPr lang="en-US"/>
                        </a:p>
                      </a:txBody>
                      <a:tcPr>
                        <a:blipFill>
                          <a:blip r:embed="rId6"/>
                          <a:stretch>
                            <a:fillRect l="-205505" t="-132609" r="-133028" b="-167391"/>
                          </a:stretch>
                        </a:blipFill>
                      </a:tcPr>
                    </a:tc>
                    <a:tc>
                      <a:txBody>
                        <a:bodyPr/>
                        <a:lstStyle/>
                        <a:p>
                          <a:endParaRPr lang="en-US"/>
                        </a:p>
                      </a:txBody>
                      <a:tcPr>
                        <a:blipFill>
                          <a:blip r:embed="rId6"/>
                          <a:stretch>
                            <a:fillRect l="-232867" t="-132609" r="-1399" b="-167391"/>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8000" t="-232609" r="-409333" b="-67391"/>
                          </a:stretch>
                        </a:blipFill>
                      </a:tcPr>
                    </a:tc>
                    <a:tc>
                      <a:txBody>
                        <a:bodyPr/>
                        <a:lstStyle/>
                        <a:p>
                          <a:endParaRPr lang="en-US"/>
                        </a:p>
                      </a:txBody>
                      <a:tcPr>
                        <a:blipFill>
                          <a:blip r:embed="rId6"/>
                          <a:stretch>
                            <a:fillRect l="-322642" t="-232609" r="-479245" b="-67391"/>
                          </a:stretch>
                        </a:blipFill>
                      </a:tcPr>
                    </a:tc>
                    <a:tc>
                      <a:txBody>
                        <a:bodyPr/>
                        <a:lstStyle/>
                        <a:p>
                          <a:endParaRPr lang="en-US"/>
                        </a:p>
                      </a:txBody>
                      <a:tcPr>
                        <a:blipFill>
                          <a:blip r:embed="rId6"/>
                          <a:stretch>
                            <a:fillRect l="-205505" t="-232609" r="-133028" b="-67391"/>
                          </a:stretch>
                        </a:blipFill>
                      </a:tcPr>
                    </a:tc>
                    <a:tc>
                      <a:txBody>
                        <a:bodyPr/>
                        <a:lstStyle/>
                        <a:p>
                          <a:endParaRPr lang="en-US"/>
                        </a:p>
                      </a:txBody>
                      <a:tcPr>
                        <a:blipFill>
                          <a:blip r:embed="rId6"/>
                          <a:stretch>
                            <a:fillRect l="-232867" t="-232609" r="-1399" b="-67391"/>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8000" t="-527586" r="-409333" b="-6897"/>
                          </a:stretch>
                        </a:blipFill>
                      </a:tcPr>
                    </a:tc>
                    <a:tc>
                      <a:txBody>
                        <a:bodyPr/>
                        <a:lstStyle/>
                        <a:p>
                          <a:endParaRPr lang="en-US"/>
                        </a:p>
                      </a:txBody>
                      <a:tcPr>
                        <a:blipFill>
                          <a:blip r:embed="rId6"/>
                          <a:stretch>
                            <a:fillRect l="-322642" t="-527586" r="-479245" b="-6897"/>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860915" y="2338769"/>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
        <p:nvSpPr>
          <p:cNvPr id="33" name="Arc 32">
            <a:extLst>
              <a:ext uri="{FF2B5EF4-FFF2-40B4-BE49-F238E27FC236}">
                <a16:creationId xmlns:a16="http://schemas.microsoft.com/office/drawing/2014/main" id="{0AF5C5E7-4562-FD41-2743-046C20C73730}"/>
              </a:ext>
            </a:extLst>
          </p:cNvPr>
          <p:cNvSpPr/>
          <p:nvPr/>
        </p:nvSpPr>
        <p:spPr>
          <a:xfrm rot="16200000">
            <a:off x="6155243" y="2694966"/>
            <a:ext cx="988016" cy="1765193"/>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85F2D30D-6BA6-7149-F376-D8CB570AB597}"/>
              </a:ext>
            </a:extLst>
          </p:cNvPr>
          <p:cNvSpPr txBox="1"/>
          <p:nvPr/>
        </p:nvSpPr>
        <p:spPr>
          <a:xfrm>
            <a:off x="5933298" y="3332234"/>
            <a:ext cx="1007007" cy="307777"/>
          </a:xfrm>
          <a:prstGeom prst="rect">
            <a:avLst/>
          </a:prstGeom>
          <a:noFill/>
        </p:spPr>
        <p:txBody>
          <a:bodyPr wrap="none" rtlCol="0">
            <a:spAutoFit/>
          </a:bodyPr>
          <a:lstStyle/>
          <a:p>
            <a:r>
              <a:rPr lang="en-US" sz="1400" dirty="0"/>
              <a:t>Breakdown</a:t>
            </a:r>
          </a:p>
        </p:txBody>
      </p:sp>
      <p:grpSp>
        <p:nvGrpSpPr>
          <p:cNvPr id="103" name="Group 102">
            <a:extLst>
              <a:ext uri="{FF2B5EF4-FFF2-40B4-BE49-F238E27FC236}">
                <a16:creationId xmlns:a16="http://schemas.microsoft.com/office/drawing/2014/main" id="{C412B234-4A52-D6BD-7192-972A08E1CB30}"/>
              </a:ext>
            </a:extLst>
          </p:cNvPr>
          <p:cNvGrpSpPr/>
          <p:nvPr/>
        </p:nvGrpSpPr>
        <p:grpSpPr>
          <a:xfrm>
            <a:off x="5648301" y="857352"/>
            <a:ext cx="4423248" cy="2889542"/>
            <a:chOff x="5648301" y="857352"/>
            <a:chExt cx="4423248" cy="2889542"/>
          </a:xfrm>
        </p:grpSpPr>
        <p:cxnSp>
          <p:nvCxnSpPr>
            <p:cNvPr id="5" name="Straight Connector 4">
              <a:extLst>
                <a:ext uri="{FF2B5EF4-FFF2-40B4-BE49-F238E27FC236}">
                  <a16:creationId xmlns:a16="http://schemas.microsoft.com/office/drawing/2014/main" id="{E1F0AA66-3BFE-9CAA-FEA1-1FFB44C3B1A0}"/>
                </a:ext>
              </a:extLst>
            </p:cNvPr>
            <p:cNvCxnSpPr>
              <a:cxnSpLocks/>
            </p:cNvCxnSpPr>
            <p:nvPr/>
          </p:nvCxnSpPr>
          <p:spPr>
            <a:xfrm flipH="1">
              <a:off x="7657878" y="857352"/>
              <a:ext cx="7794" cy="28895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29880D-2525-6E09-0365-55F5F7E962D5}"/>
                </a:ext>
              </a:extLst>
            </p:cNvPr>
            <p:cNvCxnSpPr>
              <a:cxnSpLocks/>
            </p:cNvCxnSpPr>
            <p:nvPr/>
          </p:nvCxnSpPr>
          <p:spPr>
            <a:xfrm flipV="1">
              <a:off x="5648301" y="2333491"/>
              <a:ext cx="3928496" cy="107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9AAB30-FFF7-35FE-A624-195076A54037}"/>
                </a:ext>
              </a:extLst>
            </p:cNvPr>
            <p:cNvCxnSpPr>
              <a:cxnSpLocks/>
            </p:cNvCxnSpPr>
            <p:nvPr/>
          </p:nvCxnSpPr>
          <p:spPr>
            <a:xfrm>
              <a:off x="6603319" y="3083612"/>
              <a:ext cx="731520" cy="20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2775CF-D103-FE42-A0AB-A12E97978B89}"/>
                </a:ext>
              </a:extLst>
            </p:cNvPr>
            <p:cNvCxnSpPr>
              <a:cxnSpLocks/>
            </p:cNvCxnSpPr>
            <p:nvPr/>
          </p:nvCxnSpPr>
          <p:spPr>
            <a:xfrm>
              <a:off x="8084414" y="1430537"/>
              <a:ext cx="9144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74A6F48-FD53-6FC9-BA09-61D9EDF4C337}"/>
                </a:ext>
              </a:extLst>
            </p:cNvPr>
            <p:cNvCxnSpPr>
              <a:cxnSpLocks/>
            </p:cNvCxnSpPr>
            <p:nvPr/>
          </p:nvCxnSpPr>
          <p:spPr>
            <a:xfrm flipV="1">
              <a:off x="7320964" y="1419170"/>
              <a:ext cx="757547" cy="166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ECE04F1-D907-F75B-66FF-9F8FBECE4050}"/>
                </a:ext>
              </a:extLst>
            </p:cNvPr>
            <p:cNvSpPr txBox="1"/>
            <p:nvPr/>
          </p:nvSpPr>
          <p:spPr>
            <a:xfrm>
              <a:off x="8061667" y="1065813"/>
              <a:ext cx="942309" cy="307777"/>
            </a:xfrm>
            <a:prstGeom prst="rect">
              <a:avLst/>
            </a:prstGeom>
            <a:noFill/>
          </p:spPr>
          <p:txBody>
            <a:bodyPr wrap="none" rtlCol="0">
              <a:spAutoFit/>
            </a:bodyPr>
            <a:lstStyle/>
            <a:p>
              <a:r>
                <a:rPr lang="en-US" sz="1400" dirty="0"/>
                <a:t>Saturation</a:t>
              </a:r>
            </a:p>
          </p:txBody>
        </p:sp>
        <p:sp>
          <p:nvSpPr>
            <p:cNvPr id="88" name="TextBox 87">
              <a:extLst>
                <a:ext uri="{FF2B5EF4-FFF2-40B4-BE49-F238E27FC236}">
                  <a16:creationId xmlns:a16="http://schemas.microsoft.com/office/drawing/2014/main" id="{32D36622-24A4-DB0E-0B6B-CA4BC7D8BBAB}"/>
                </a:ext>
              </a:extLst>
            </p:cNvPr>
            <p:cNvSpPr txBox="1"/>
            <p:nvPr/>
          </p:nvSpPr>
          <p:spPr>
            <a:xfrm>
              <a:off x="7814051" y="1878830"/>
              <a:ext cx="636585" cy="307777"/>
            </a:xfrm>
            <a:prstGeom prst="rect">
              <a:avLst/>
            </a:prstGeom>
            <a:noFill/>
          </p:spPr>
          <p:txBody>
            <a:bodyPr wrap="none" rtlCol="0">
              <a:spAutoFit/>
            </a:bodyPr>
            <a:lstStyle/>
            <a:p>
              <a:r>
                <a:rPr lang="en-US" sz="1400" dirty="0"/>
                <a:t>Active</a:t>
              </a:r>
            </a:p>
          </p:txBody>
        </p:sp>
        <p:sp>
          <p:nvSpPr>
            <p:cNvPr id="97" name="TextBox 96">
              <a:extLst>
                <a:ext uri="{FF2B5EF4-FFF2-40B4-BE49-F238E27FC236}">
                  <a16:creationId xmlns:a16="http://schemas.microsoft.com/office/drawing/2014/main" id="{59449F2F-EEBF-B06E-9BCE-95A7EFD9C4E6}"/>
                </a:ext>
              </a:extLst>
            </p:cNvPr>
            <p:cNvSpPr txBox="1"/>
            <p:nvPr/>
          </p:nvSpPr>
          <p:spPr>
            <a:xfrm>
              <a:off x="6779642" y="2389858"/>
              <a:ext cx="757708" cy="523220"/>
            </a:xfrm>
            <a:prstGeom prst="rect">
              <a:avLst/>
            </a:prstGeom>
            <a:noFill/>
          </p:spPr>
          <p:txBody>
            <a:bodyPr wrap="none" rtlCol="0">
              <a:spAutoFit/>
            </a:bodyPr>
            <a:lstStyle/>
            <a:p>
              <a:r>
                <a:rPr lang="en-US" sz="1400" dirty="0"/>
                <a:t>Reverse</a:t>
              </a:r>
            </a:p>
            <a:p>
              <a:r>
                <a:rPr lang="en-US" sz="1400" dirty="0"/>
                <a:t>Active</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6883846-3093-770E-9B0E-E2220D6730B0}"/>
                    </a:ext>
                  </a:extLst>
                </p:cNvPr>
                <p:cNvSpPr txBox="1"/>
                <p:nvPr/>
              </p:nvSpPr>
              <p:spPr>
                <a:xfrm>
                  <a:off x="6978170" y="878990"/>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oMath>
                    </m:oMathPara>
                  </a14:m>
                  <a:endParaRPr lang="en-US" dirty="0"/>
                </a:p>
              </p:txBody>
            </p:sp>
          </mc:Choice>
          <mc:Fallback xmlns="">
            <p:sp>
              <p:nvSpPr>
                <p:cNvPr id="99" name="TextBox 98">
                  <a:extLst>
                    <a:ext uri="{FF2B5EF4-FFF2-40B4-BE49-F238E27FC236}">
                      <a16:creationId xmlns:a16="http://schemas.microsoft.com/office/drawing/2014/main" id="{96883846-3093-770E-9B0E-E2220D6730B0}"/>
                    </a:ext>
                  </a:extLst>
                </p:cNvPr>
                <p:cNvSpPr txBox="1">
                  <a:spLocks noRot="1" noChangeAspect="1" noMove="1" noResize="1" noEditPoints="1" noAdjustHandles="1" noChangeArrowheads="1" noChangeShapeType="1" noTextEdit="1"/>
                </p:cNvSpPr>
                <p:nvPr/>
              </p:nvSpPr>
              <p:spPr>
                <a:xfrm>
                  <a:off x="6978170" y="878990"/>
                  <a:ext cx="68558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4B61C7C-9D6E-FE11-5B9A-6168D19ED384}"/>
                    </a:ext>
                  </a:extLst>
                </p:cNvPr>
                <p:cNvSpPr txBox="1"/>
                <p:nvPr/>
              </p:nvSpPr>
              <p:spPr>
                <a:xfrm>
                  <a:off x="8225894" y="2378127"/>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𝑐𝑐</m:t>
                            </m:r>
                          </m:sub>
                        </m:sSub>
                      </m:oMath>
                    </m:oMathPara>
                  </a14:m>
                  <a:endParaRPr lang="en-US" dirty="0"/>
                </a:p>
              </p:txBody>
            </p:sp>
          </mc:Choice>
          <mc:Fallback xmlns="">
            <p:sp>
              <p:nvSpPr>
                <p:cNvPr id="100" name="TextBox 99">
                  <a:extLst>
                    <a:ext uri="{FF2B5EF4-FFF2-40B4-BE49-F238E27FC236}">
                      <a16:creationId xmlns:a16="http://schemas.microsoft.com/office/drawing/2014/main" id="{84B61C7C-9D6E-FE11-5B9A-6168D19ED384}"/>
                    </a:ext>
                  </a:extLst>
                </p:cNvPr>
                <p:cNvSpPr txBox="1">
                  <a:spLocks noRot="1" noChangeAspect="1" noMove="1" noResize="1" noEditPoints="1" noAdjustHandles="1" noChangeArrowheads="1" noChangeShapeType="1" noTextEdit="1"/>
                </p:cNvSpPr>
                <p:nvPr/>
              </p:nvSpPr>
              <p:spPr>
                <a:xfrm>
                  <a:off x="8225894" y="2378127"/>
                  <a:ext cx="685588" cy="369332"/>
                </a:xfrm>
                <a:prstGeom prst="rect">
                  <a:avLst/>
                </a:prstGeom>
                <a:blipFill>
                  <a:blip r:embed="rId11"/>
                  <a:stretch>
                    <a:fillRect/>
                  </a:stretch>
                </a:blipFill>
              </p:spPr>
              <p:txBody>
                <a:bodyPr/>
                <a:lstStyle/>
                <a:p>
                  <a:r>
                    <a:rPr lang="en-US">
                      <a:noFill/>
                    </a:rPr>
                    <a:t> </a:t>
                  </a:r>
                </a:p>
              </p:txBody>
            </p:sp>
          </mc:Fallback>
        </mc:AlternateContent>
        <p:sp>
          <p:nvSpPr>
            <p:cNvPr id="101" name="Arc 100">
              <a:extLst>
                <a:ext uri="{FF2B5EF4-FFF2-40B4-BE49-F238E27FC236}">
                  <a16:creationId xmlns:a16="http://schemas.microsoft.com/office/drawing/2014/main" id="{1946BC8F-ACA2-7C8C-4324-C5A2BFF273A1}"/>
                </a:ext>
              </a:extLst>
            </p:cNvPr>
            <p:cNvSpPr/>
            <p:nvPr/>
          </p:nvSpPr>
          <p:spPr>
            <a:xfrm rot="16200000">
              <a:off x="9153967" y="911199"/>
              <a:ext cx="763598" cy="1071565"/>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2CB1F2B6-9453-9275-CB37-EE89EEC94EE1}"/>
                </a:ext>
              </a:extLst>
            </p:cNvPr>
            <p:cNvSpPr txBox="1"/>
            <p:nvPr/>
          </p:nvSpPr>
          <p:spPr>
            <a:xfrm>
              <a:off x="9064542" y="1282285"/>
              <a:ext cx="1007007" cy="307777"/>
            </a:xfrm>
            <a:prstGeom prst="rect">
              <a:avLst/>
            </a:prstGeom>
            <a:noFill/>
          </p:spPr>
          <p:txBody>
            <a:bodyPr wrap="none" rtlCol="0">
              <a:spAutoFit/>
            </a:bodyPr>
            <a:lstStyle/>
            <a:p>
              <a:r>
                <a:rPr lang="en-US" sz="1400" dirty="0"/>
                <a:t>Breakdown</a:t>
              </a:r>
            </a:p>
          </p:txBody>
        </p:sp>
      </p:grpSp>
    </p:spTree>
    <p:extLst>
      <p:ext uri="{BB962C8B-B14F-4D97-AF65-F5344CB8AC3E}">
        <p14:creationId xmlns:p14="http://schemas.microsoft.com/office/powerpoint/2010/main" val="386813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50</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51</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01506"/>
            <a:ext cx="3615760" cy="1954822"/>
            <a:chOff x="8321907" y="4301506"/>
            <a:chExt cx="3615760" cy="1954822"/>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753526" y="4301506"/>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52</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780094" y="1555575"/>
                <a:ext cx="9104212" cy="47522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780094" y="1555575"/>
                <a:ext cx="9104212" cy="4752251"/>
              </a:xfrm>
              <a:prstGeom prst="rect">
                <a:avLst/>
              </a:prstGeom>
              <a:blipFill>
                <a:blip r:embed="rId3"/>
                <a:stretch>
                  <a:fillRect l="-1114" t="-53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6557163" y="3406876"/>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9738567" y="137878"/>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46787"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8945744" y="3955293"/>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0999187"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314081" y="715676"/>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348816" y="1400322"/>
                <a:ext cx="7426775" cy="4765172"/>
              </a:xfrm>
              <a:prstGeom prst="rect">
                <a:avLst/>
              </a:prstGeom>
              <a:noFill/>
            </p:spPr>
            <p:txBody>
              <a:bodyPr wrap="square" rtlCol="0">
                <a:no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𝑉</m:t>
                        </m:r>
                      </m:e>
                      <m:sub>
                        <m:r>
                          <a:rPr lang="en-US" i="1">
                            <a:latin typeface="Cambria Math" panose="02040503050406030204" pitchFamily="18" charset="0"/>
                            <a:cs typeface="Calibri" panose="020F0502020204030204" pitchFamily="34" charset="0"/>
                          </a:rPr>
                          <m:t>𝑐𝑒</m:t>
                        </m:r>
                      </m:sub>
                    </m:sSub>
                    <m:r>
                      <a:rPr lang="en-US" i="1">
                        <a:latin typeface="Cambria Math" panose="02040503050406030204" pitchFamily="18" charset="0"/>
                        <a:cs typeface="Calibri" panose="020F0502020204030204" pitchFamily="34" charset="0"/>
                      </a:rPr>
                      <m:t>=0</m:t>
                    </m:r>
                  </m:oMath>
                </a14:m>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a:t>
                </a:r>
              </a:p>
              <a:p>
                <a:pPr marL="285750" indent="-285750">
                  <a:buFont typeface="Arial" panose="020B0604020202020204" pitchFamily="34" charset="0"/>
                  <a:buChar char="•"/>
                  <a:tabLst>
                    <a:tab pos="5938838" algn="l"/>
                  </a:tabLst>
                </a:pPr>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348816" y="1400322"/>
                <a:ext cx="7426775" cy="4765172"/>
              </a:xfrm>
              <a:prstGeom prst="rect">
                <a:avLst/>
              </a:prstGeom>
              <a:blipFill>
                <a:blip r:embed="rId3"/>
                <a:stretch>
                  <a:fillRect l="-512" t="-532"/>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589156" y="3961207"/>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53544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r>
                  <a:rPr lang="en-US" dirty="0">
                    <a:ea typeface="Cambria Math" panose="02040503050406030204" pitchFamily="18" charset="0"/>
                  </a:rPr>
                  <a:t> (for Si)</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𝑐𝑒𝑜</m:t>
                        </m:r>
                      </m:sub>
                    </m:sSub>
                  </m:oMath>
                </a14:m>
                <a:r>
                  <a:rPr lang="en-US" dirty="0"/>
                  <a:t> is leakage current</a:t>
                </a:r>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6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883383" y="564879"/>
            <a:ext cx="3215767" cy="2979953"/>
            <a:chOff x="8732053" y="445733"/>
            <a:chExt cx="3215767" cy="297995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074984" y="44573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491973" y="3852246"/>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50324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12" name="Group 11">
            <a:extLst>
              <a:ext uri="{FF2B5EF4-FFF2-40B4-BE49-F238E27FC236}">
                <a16:creationId xmlns:a16="http://schemas.microsoft.com/office/drawing/2014/main" id="{018BDDBD-7B57-279D-AAB3-1458024F7D49}"/>
              </a:ext>
            </a:extLst>
          </p:cNvPr>
          <p:cNvGrpSpPr/>
          <p:nvPr/>
        </p:nvGrpSpPr>
        <p:grpSpPr>
          <a:xfrm>
            <a:off x="207692" y="1941239"/>
            <a:ext cx="2642646" cy="3174009"/>
            <a:chOff x="207692" y="1930729"/>
            <a:chExt cx="2642646"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242040"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648276"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897359"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635566"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725842"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241076"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540120"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211089"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239779"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495374"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655734"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549045"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735467" y="4723738"/>
              <a:ext cx="176798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45092"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207692"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70538"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215194"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347301"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591009"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048711"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2473057"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352651"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583655"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730243"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208270"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927433" y="34314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750144"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683275"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2572FB62-CE5C-A05A-E3A0-1C7CF1206AE9}"/>
                </a:ext>
              </a:extLst>
            </p:cNvPr>
            <p:cNvSpPr/>
            <p:nvPr/>
          </p:nvSpPr>
          <p:spPr>
            <a:xfrm>
              <a:off x="1347398" y="2658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446688"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05355"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809"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809" y="1522615"/>
                <a:ext cx="8332487" cy="5035683"/>
              </a:xfrm>
              <a:blipFill>
                <a:blip r:embed="rId3"/>
                <a:stretch>
                  <a:fillRect l="-761"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435897" y="212223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61009"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7297" y="1221789"/>
                <a:ext cx="8187561" cy="4876306"/>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a:t>
                </a:r>
              </a:p>
              <a:p>
                <a:pPr marL="914400" lvl="2" indent="0">
                  <a:buNone/>
                </a:pPr>
                <a:r>
                  <a:rPr lang="en-US" sz="1800" dirty="0">
                    <a:ea typeface="Arial" charset="0"/>
                    <a:cs typeface="Arial" charset="0"/>
                  </a:rPr>
                  <a:t>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endParaRPr lang="en-US" sz="1800" dirty="0">
                  <a:ea typeface="Arial" charset="0"/>
                  <a:cs typeface="Arial" charset="0"/>
                </a:endParaRP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𝐶</m:t>
                        </m:r>
                      </m:sub>
                    </m:sSub>
                  </m:oMath>
                </a14:m>
                <a:endParaRPr lang="en-US" sz="1800" dirty="0">
                  <a:ea typeface="Arial" charset="0"/>
                  <a:cs typeface="Arial" charset="0"/>
                </a:endParaRPr>
              </a:p>
              <a:p>
                <a:pPr lvl="1"/>
                <a14:m>
                  <m:oMath xmlns:m="http://schemas.openxmlformats.org/officeDocument/2006/math">
                    <m:f>
                      <m:fPr>
                        <m:ctrlPr>
                          <a:rPr lang="en-US" sz="1800" i="1" smtClean="0">
                            <a:latin typeface="Cambria Math" panose="02040503050406030204" pitchFamily="18" charset="0"/>
                            <a:cs typeface="Arial" charset="0"/>
                          </a:rPr>
                        </m:ctrlPr>
                      </m:fPr>
                      <m:num>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𝑜</m:t>
                            </m:r>
                          </m:sub>
                        </m:sSub>
                      </m:num>
                      <m:den>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𝑖</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𝑐</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𝑏</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7297" y="1221789"/>
                <a:ext cx="8187561" cy="4876306"/>
              </a:xfrm>
              <a:blipFill>
                <a:blip r:embed="rId3"/>
                <a:stretch>
                  <a:fillRect l="-619" t="-15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8" name="Group 57">
            <a:extLst>
              <a:ext uri="{FF2B5EF4-FFF2-40B4-BE49-F238E27FC236}">
                <a16:creationId xmlns:a16="http://schemas.microsoft.com/office/drawing/2014/main" id="{563345D1-C346-75BB-9A39-819666ECB387}"/>
              </a:ext>
            </a:extLst>
          </p:cNvPr>
          <p:cNvGrpSpPr/>
          <p:nvPr/>
        </p:nvGrpSpPr>
        <p:grpSpPr>
          <a:xfrm>
            <a:off x="274776" y="2100312"/>
            <a:ext cx="3418274" cy="3157954"/>
            <a:chOff x="274776" y="2100312"/>
            <a:chExt cx="3418274"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968683" y="4919712"/>
              <a:ext cx="2027991" cy="338554"/>
            </a:xfrm>
            <a:prstGeom prst="rect">
              <a:avLst/>
            </a:prstGeom>
            <a:noFill/>
          </p:spPr>
          <p:txBody>
            <a:bodyPr wrap="none" rtlCol="0">
              <a:spAutoFit/>
            </a:bodyPr>
            <a:lstStyle/>
            <a:p>
              <a:r>
                <a:rPr lang="en-US" sz="1600" dirty="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747676" y="3296176"/>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630226" y="359816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239826" y="359942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630226" y="4222244"/>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1011226" y="321761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586205" y="2869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402995" y="253417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2141202" y="329617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669888" y="2535728"/>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685128" y="2540272"/>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948843" y="236958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2045755" y="2697726"/>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39" name="TextBox 38">
              <a:extLst>
                <a:ext uri="{FF2B5EF4-FFF2-40B4-BE49-F238E27FC236}">
                  <a16:creationId xmlns:a16="http://schemas.microsoft.com/office/drawing/2014/main" id="{6FE4E330-230C-4F4F-9B2D-5638559A4780}"/>
                </a:ext>
              </a:extLst>
            </p:cNvPr>
            <p:cNvSpPr txBox="1"/>
            <p:nvPr/>
          </p:nvSpPr>
          <p:spPr>
            <a:xfrm>
              <a:off x="1201726" y="2996293"/>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0" name="TextBox 39">
              <a:extLst>
                <a:ext uri="{FF2B5EF4-FFF2-40B4-BE49-F238E27FC236}">
                  <a16:creationId xmlns:a16="http://schemas.microsoft.com/office/drawing/2014/main" id="{BE59748E-EC65-6F40-98E6-1E6FD772CC7F}"/>
                </a:ext>
              </a:extLst>
            </p:cNvPr>
            <p:cNvSpPr txBox="1"/>
            <p:nvPr/>
          </p:nvSpPr>
          <p:spPr>
            <a:xfrm>
              <a:off x="819584" y="3155444"/>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966876" y="2915177"/>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461034" y="322871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2001010" y="4531044"/>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568521" y="3598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2054562" y="384124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657783" y="4527044"/>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550431" y="4411950"/>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486584" y="44782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951996" y="2860547"/>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66" name="TextBox 65">
              <a:extLst>
                <a:ext uri="{FF2B5EF4-FFF2-40B4-BE49-F238E27FC236}">
                  <a16:creationId xmlns:a16="http://schemas.microsoft.com/office/drawing/2014/main" id="{85BDE4DF-F81D-794B-9972-37ED67386AC5}"/>
                </a:ext>
              </a:extLst>
            </p:cNvPr>
            <p:cNvSpPr txBox="1"/>
            <p:nvPr/>
          </p:nvSpPr>
          <p:spPr>
            <a:xfrm>
              <a:off x="1241781" y="385648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2276174" y="406868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8" name="Oval 67">
              <a:extLst>
                <a:ext uri="{FF2B5EF4-FFF2-40B4-BE49-F238E27FC236}">
                  <a16:creationId xmlns:a16="http://schemas.microsoft.com/office/drawing/2014/main" id="{6034C60F-C8F5-1A4A-AAC9-36EF362BE7E9}"/>
                </a:ext>
              </a:extLst>
            </p:cNvPr>
            <p:cNvSpPr/>
            <p:nvPr/>
          </p:nvSpPr>
          <p:spPr>
            <a:xfrm>
              <a:off x="2056690" y="21078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274776" y="3765044"/>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2284082" y="2100312"/>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2838978"/>
              <a:ext cx="366920" cy="338554"/>
            </a:xfrm>
            <a:prstGeom prst="rect">
              <a:avLst/>
            </a:prstGeom>
            <a:noFill/>
          </p:spPr>
          <p:txBody>
            <a:bodyPr wrap="square" rtlCol="0">
              <a:spAutoFit/>
            </a:bodyPr>
            <a:lstStyle/>
            <a:p>
              <a:r>
                <a:rPr lang="en-US" sz="1600" dirty="0" err="1"/>
                <a:t>v</a:t>
              </a:r>
              <a:r>
                <a:rPr lang="en-US" sz="16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432979" y="32348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607842" y="355037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2096645" y="44776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41364"/>
                <a:ext cx="7454733" cy="3594087"/>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41364"/>
                <a:ext cx="7454733" cy="3594087"/>
              </a:xfrm>
              <a:blipFill>
                <a:blip r:embed="rId3"/>
                <a:stretch>
                  <a:fillRect l="-680" t="-1408"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399622" y="1785986"/>
            <a:ext cx="3617970" cy="3306238"/>
            <a:chOff x="75080" y="2169047"/>
            <a:chExt cx="3617970" cy="3306238"/>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dirty="0"/>
                <a:t>R</a:t>
              </a:r>
              <a:r>
                <a:rPr lang="en-US" sz="12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338554"/>
            </a:xfrm>
            <a:prstGeom prst="rect">
              <a:avLst/>
            </a:prstGeom>
            <a:noFill/>
          </p:spPr>
          <p:txBody>
            <a:bodyPr wrap="square" rtlCol="0">
              <a:spAutoFit/>
            </a:bodyPr>
            <a:lstStyle/>
            <a:p>
              <a:r>
                <a:rPr lang="en-US" sz="1600" dirty="0"/>
                <a:t>R</a:t>
              </a:r>
              <a:r>
                <a:rPr lang="en-US" sz="1600" baseline="-25000" dirty="0"/>
                <a:t>1</a:t>
              </a:r>
              <a:endParaRPr lang="en-US" sz="1600" dirty="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338554"/>
            </a:xfrm>
            <a:prstGeom prst="rect">
              <a:avLst/>
            </a:prstGeom>
            <a:noFill/>
          </p:spPr>
          <p:txBody>
            <a:bodyPr wrap="square" rtlCol="0">
              <a:spAutoFit/>
            </a:bodyPr>
            <a:lstStyle/>
            <a:p>
              <a:r>
                <a:rPr lang="en-US" sz="1600" dirty="0"/>
                <a:t>C</a:t>
              </a:r>
              <a:r>
                <a:rPr lang="en-US" sz="1600" baseline="-25000" dirty="0"/>
                <a:t>i</a:t>
              </a:r>
              <a:endParaRPr lang="en-US" sz="1600" dirty="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65806" cy="338554"/>
            </a:xfrm>
            <a:prstGeom prst="rect">
              <a:avLst/>
            </a:prstGeom>
            <a:noFill/>
          </p:spPr>
          <p:txBody>
            <a:bodyPr wrap="none" rtlCol="0">
              <a:spAutoFit/>
            </a:bodyPr>
            <a:lstStyle/>
            <a:p>
              <a:r>
                <a:rPr lang="en-US" sz="1600" dirty="0"/>
                <a:t>C</a:t>
              </a:r>
              <a:r>
                <a:rPr lang="en-US" sz="1600" baseline="-25000" dirty="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338554"/>
            </a:xfrm>
            <a:prstGeom prst="rect">
              <a:avLst/>
            </a:prstGeom>
            <a:noFill/>
          </p:spPr>
          <p:txBody>
            <a:bodyPr wrap="square" rtlCol="0">
              <a:spAutoFit/>
            </a:bodyPr>
            <a:lstStyle/>
            <a:p>
              <a:r>
                <a:rPr lang="en-US" sz="1600" dirty="0"/>
                <a:t>R</a:t>
              </a:r>
              <a:r>
                <a:rPr lang="en-US" sz="1600" baseline="-25000" dirty="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307777"/>
            </a:xfrm>
            <a:prstGeom prst="rect">
              <a:avLst/>
            </a:prstGeom>
            <a:noFill/>
          </p:spPr>
          <p:txBody>
            <a:bodyPr wrap="square" rtlCol="0">
              <a:spAutoFit/>
            </a:bodyPr>
            <a:lstStyle/>
            <a:p>
              <a:r>
                <a:rPr lang="en-US" sz="1400" dirty="0"/>
                <a:t>R</a:t>
              </a:r>
              <a:r>
                <a:rPr lang="en-US" sz="1400" baseline="-25000" dirty="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369332"/>
            </a:xfrm>
            <a:prstGeom prst="rect">
              <a:avLst/>
            </a:prstGeom>
            <a:noFill/>
          </p:spPr>
          <p:txBody>
            <a:bodyPr wrap="square" rtlCol="0">
              <a:spAutoFit/>
            </a:bodyPr>
            <a:lstStyle/>
            <a:p>
              <a:r>
                <a:rPr lang="en-US" dirty="0"/>
                <a:t>v</a:t>
              </a:r>
              <a:r>
                <a:rPr lang="en-US" baseline="-25000" dirty="0"/>
                <a:t>i</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169047"/>
              <a:ext cx="413896" cy="307777"/>
            </a:xfrm>
            <a:prstGeom prst="rect">
              <a:avLst/>
            </a:prstGeom>
            <a:noFill/>
          </p:spPr>
          <p:txBody>
            <a:bodyPr wrap="none" rtlCol="0">
              <a:spAutoFit/>
            </a:bodyPr>
            <a:lstStyle/>
            <a:p>
              <a:r>
                <a:rPr lang="en-US" sz="1400" dirty="0"/>
                <a:t>V</a:t>
              </a:r>
              <a:r>
                <a:rPr lang="en-US" sz="14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592024"/>
              <a:ext cx="366920" cy="369332"/>
            </a:xfrm>
            <a:prstGeom prst="rect">
              <a:avLst/>
            </a:prstGeom>
            <a:noFill/>
          </p:spPr>
          <p:txBody>
            <a:bodyPr wrap="square" rtlCol="0">
              <a:spAutoFit/>
            </a:bodyPr>
            <a:lstStyle/>
            <a:p>
              <a:r>
                <a:rPr lang="en-US" dirty="0" err="1"/>
                <a:t>v</a:t>
              </a:r>
              <a:r>
                <a:rPr lang="en-US" baseline="-25000" dirty="0" err="1"/>
                <a:t>o</a:t>
              </a:r>
              <a:endParaRPr lang="en-US"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single inductor.</a:t>
                </a:r>
              </a:p>
              <a:p>
                <a:pPr>
                  <a:spcBef>
                    <a:spcPts val="400"/>
                  </a:spcBef>
                </a:pP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5373-7BA5-7102-A606-4260F0372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CA3C6-362A-96A9-BAD6-7FA128CC27DD}"/>
              </a:ext>
            </a:extLst>
          </p:cNvPr>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 (PNP)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5370B-C0CD-897F-D8F9-FAB88A2C1432}"/>
                  </a:ext>
                </a:extLst>
              </p:cNvPr>
              <p:cNvSpPr>
                <a:spLocks noGrp="1"/>
              </p:cNvSpPr>
              <p:nvPr>
                <p:ph idx="1"/>
              </p:nvPr>
            </p:nvSpPr>
            <p:spPr>
              <a:xfrm>
                <a:off x="3352527" y="1350069"/>
                <a:ext cx="8815596" cy="4922936"/>
              </a:xfrm>
            </p:spPr>
            <p:txBody>
              <a:bodyPr>
                <a:noAutofit/>
              </a:bodyPr>
              <a:lstStyle/>
              <a:p>
                <a:pPr algn="l"/>
                <a:r>
                  <a:rPr lang="en-US" sz="2000" dirty="0">
                    <a:ea typeface="Arial" charset="0"/>
                    <a:cs typeface="Arial" charset="0"/>
                  </a:rPr>
                  <a:t>2n3906 transistor with 𝛽=150.  </a:t>
                </a:r>
              </a:p>
              <a:p>
                <a:pPr marL="914400" lvl="1" indent="-457200">
                  <a:buFont typeface="+mj-lt"/>
                  <a:buAutoNum type="arabicPeriod"/>
                </a:pPr>
                <a:r>
                  <a:rPr lang="en-US" sz="2000" dirty="0">
                    <a:ea typeface="Arial" charset="0"/>
                    <a:cs typeface="Arial" charset="0"/>
                  </a:rPr>
                  <a:t>Pick the supply voltage V</a:t>
                </a:r>
                <a:r>
                  <a:rPr lang="en-US" sz="2000" baseline="-25000" dirty="0">
                    <a:ea typeface="Arial" charset="0"/>
                    <a:cs typeface="Arial" charset="0"/>
                  </a:rPr>
                  <a:t>cc</a:t>
                </a:r>
                <a:r>
                  <a:rPr lang="en-US" sz="2000" dirty="0">
                    <a:ea typeface="Arial" charset="0"/>
                    <a:cs typeface="Arial" charset="0"/>
                  </a:rPr>
                  <a:t>=12V.</a:t>
                </a:r>
              </a:p>
              <a:p>
                <a:pPr marL="914400" lvl="1" indent="-457200">
                  <a:buFont typeface="+mj-lt"/>
                  <a:buAutoNum type="arabicPeriod"/>
                </a:pPr>
                <a:r>
                  <a:rPr lang="en-US" sz="2000" dirty="0">
                    <a:ea typeface="Arial" charset="0"/>
                    <a:cs typeface="Arial" charset="0"/>
                  </a:rPr>
                  <a:t>Choose a gain (amplification factor), A = 5.</a:t>
                </a:r>
              </a:p>
              <a:p>
                <a:pPr marL="914400" lvl="1" indent="-457200">
                  <a:buFont typeface="+mj-lt"/>
                  <a:buAutoNum type="arabicPeriod"/>
                </a:pPr>
                <a:r>
                  <a:rPr lang="en-US" sz="2000" dirty="0">
                    <a:ea typeface="Arial" charset="0"/>
                    <a:cs typeface="Arial" charset="0"/>
                  </a:rPr>
                  <a:t>Choose the “Q point” of the conducting transistor (4mA)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r>
                      <a:rPr lang="en-US" sz="2000" b="0" i="1" smtClean="0">
                        <a:latin typeface="Cambria Math" panose="02040503050406030204" pitchFamily="18" charset="0"/>
                        <a:cs typeface="Arial" charset="0"/>
                      </a:rPr>
                      <m:t>=5</m:t>
                    </m:r>
                    <m:r>
                      <a:rPr lang="en-US" sz="2000" b="0" i="1" smtClean="0">
                        <a:latin typeface="Cambria Math" panose="02040503050406030204" pitchFamily="18" charset="0"/>
                        <a:cs typeface="Arial" charset="0"/>
                      </a:rPr>
                      <m:t>𝑣</m:t>
                    </m:r>
                    <m:r>
                      <a:rPr lang="en-US" sz="2000" b="0" i="1" smtClean="0">
                        <a:latin typeface="Cambria Math" panose="02040503050406030204" pitchFamily="18" charset="0"/>
                        <a:cs typeface="Arial" charset="0"/>
                      </a:rPr>
                      <m:t>.</m:t>
                    </m:r>
                  </m:oMath>
                </a14:m>
                <a:endParaRPr lang="en-US" sz="2000" b="0" dirty="0">
                  <a:cs typeface="Arial" charset="0"/>
                </a:endParaRP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C</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with </a:t>
                </a: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=4mA.</a:t>
                </a:r>
              </a:p>
              <a:p>
                <a:pPr marL="914400" lvl="1" indent="-457200">
                  <a:buFont typeface="+mj-lt"/>
                  <a:buAutoNum type="arabicPeriod"/>
                </a:pPr>
                <a:r>
                  <a:rPr lang="en-US" sz="2000" dirty="0">
                    <a:ea typeface="Arial" charset="0"/>
                    <a:cs typeface="Arial" charset="0"/>
                  </a:rPr>
                  <a:t>We get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)/(4mA) =1.75 k𝝮.</a:t>
                </a:r>
              </a:p>
              <a:p>
                <a:pPr marL="914400" lvl="1" indent="-457200">
                  <a:buFont typeface="+mj-lt"/>
                  <a:buAutoNum type="arabicPeriod"/>
                </a:pPr>
                <a:r>
                  <a:rPr lang="en-US" sz="2000" dirty="0">
                    <a:ea typeface="Arial" charset="0"/>
                    <a:cs typeface="Arial" charset="0"/>
                  </a:rPr>
                  <a:t>Since A = 5 and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 5 R</a:t>
                </a:r>
                <a:r>
                  <a:rPr lang="en-US" sz="2000" baseline="-25000" dirty="0">
                    <a:ea typeface="Arial" charset="0"/>
                    <a:cs typeface="Arial" charset="0"/>
                  </a:rPr>
                  <a:t>E</a:t>
                </a:r>
                <a:r>
                  <a:rPr lang="en-US" sz="2000" dirty="0">
                    <a:ea typeface="Arial" charset="0"/>
                    <a:cs typeface="Arial" charset="0"/>
                  </a:rPr>
                  <a:t> so R</a:t>
                </a:r>
                <a:r>
                  <a:rPr lang="en-US" sz="2000" baseline="-25000" dirty="0">
                    <a:ea typeface="Arial" charset="0"/>
                    <a:cs typeface="Arial" charset="0"/>
                  </a:rPr>
                  <a:t>E</a:t>
                </a:r>
                <a:r>
                  <a:rPr lang="en-US" sz="2000" dirty="0">
                    <a:ea typeface="Arial" charset="0"/>
                    <a:cs typeface="Arial" charset="0"/>
                  </a:rPr>
                  <a:t> ∼ 270 𝝮 and R</a:t>
                </a:r>
                <a:r>
                  <a:rPr lang="en-US" sz="2000" baseline="-25000" dirty="0">
                    <a:ea typeface="Arial" charset="0"/>
                    <a:cs typeface="Arial" charset="0"/>
                  </a:rPr>
                  <a:t>C</a:t>
                </a:r>
                <a:r>
                  <a:rPr lang="en-US" sz="2000" dirty="0">
                    <a:ea typeface="Arial" charset="0"/>
                    <a:cs typeface="Arial" charset="0"/>
                  </a:rPr>
                  <a:t>= 1.5k𝝮.</a:t>
                </a: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less than -.7V throughout the input signal range.</a:t>
                </a:r>
              </a:p>
              <a:p>
                <a:pPr marL="914400" lvl="1" indent="-457200">
                  <a:buFont typeface="+mj-lt"/>
                  <a:buAutoNum type="arabicPeriod"/>
                </a:pPr>
                <a:r>
                  <a:rPr lang="en-US" sz="2000" dirty="0" err="1">
                    <a:ea typeface="Arial" charset="0"/>
                    <a:cs typeface="Arial" charset="0"/>
                  </a:rPr>
                  <a:t>i</a:t>
                </a:r>
                <a:r>
                  <a:rPr lang="en-US" sz="2000" baseline="-25000" dirty="0" err="1">
                    <a:ea typeface="Arial" charset="0"/>
                    <a:cs typeface="Arial" charset="0"/>
                  </a:rPr>
                  <a:t>b</a:t>
                </a:r>
                <a:r>
                  <a:rPr lang="en-US" sz="2000" dirty="0">
                    <a:ea typeface="Arial" charset="0"/>
                    <a:cs typeface="Arial" charset="0"/>
                  </a:rPr>
                  <a:t> = 4mA/𝛽 = 27 𝝁A.  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endParaRPr lang="en-US" sz="2000" dirty="0">
                  <a:ea typeface="Arial" charset="0"/>
                  <a:cs typeface="Arial" charset="0"/>
                </a:endParaRP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𝐶</m:t>
                        </m:r>
                      </m:sub>
                    </m:sSub>
                  </m:oMath>
                </a14:m>
                <a:endParaRPr lang="en-US" sz="2000" dirty="0">
                  <a:ea typeface="Arial" charset="0"/>
                  <a:cs typeface="Arial" charset="0"/>
                </a:endParaRPr>
              </a:p>
              <a:p>
                <a:pPr lvl="1"/>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𝑖</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𝑐</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a:extLst>
                  <a:ext uri="{FF2B5EF4-FFF2-40B4-BE49-F238E27FC236}">
                    <a16:creationId xmlns:a16="http://schemas.microsoft.com/office/drawing/2014/main" id="{0C55370B-C0CD-897F-D8F9-FAB88A2C1432}"/>
                  </a:ext>
                </a:extLst>
              </p:cNvPr>
              <p:cNvSpPr>
                <a:spLocks noGrp="1" noRot="1" noChangeAspect="1" noMove="1" noResize="1" noEditPoints="1" noAdjustHandles="1" noChangeArrowheads="1" noChangeShapeType="1" noTextEdit="1"/>
              </p:cNvSpPr>
              <p:nvPr>
                <p:ph idx="1"/>
              </p:nvPr>
            </p:nvSpPr>
            <p:spPr>
              <a:xfrm>
                <a:off x="3352527" y="1350069"/>
                <a:ext cx="8815596" cy="4922936"/>
              </a:xfrm>
              <a:blipFill>
                <a:blip r:embed="rId3"/>
                <a:stretch>
                  <a:fillRect l="-576" t="-154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8D08925-F81D-55A9-C621-363EF62FA52F}"/>
              </a:ext>
            </a:extLst>
          </p:cNvPr>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grpSp>
        <p:nvGrpSpPr>
          <p:cNvPr id="4" name="Group 3">
            <a:extLst>
              <a:ext uri="{FF2B5EF4-FFF2-40B4-BE49-F238E27FC236}">
                <a16:creationId xmlns:a16="http://schemas.microsoft.com/office/drawing/2014/main" id="{F0AF6244-764F-026E-17BE-5C266EEAA6D3}"/>
              </a:ext>
            </a:extLst>
          </p:cNvPr>
          <p:cNvGrpSpPr/>
          <p:nvPr/>
        </p:nvGrpSpPr>
        <p:grpSpPr>
          <a:xfrm>
            <a:off x="273837" y="2143429"/>
            <a:ext cx="3078690" cy="3139812"/>
            <a:chOff x="-122618" y="1638933"/>
            <a:chExt cx="3078690" cy="3139812"/>
          </a:xfrm>
        </p:grpSpPr>
        <p:sp>
          <p:nvSpPr>
            <p:cNvPr id="38" name="TextBox 37">
              <a:extLst>
                <a:ext uri="{FF2B5EF4-FFF2-40B4-BE49-F238E27FC236}">
                  <a16:creationId xmlns:a16="http://schemas.microsoft.com/office/drawing/2014/main" id="{5E1B36C2-DFCD-49F4-C743-4C074201E936}"/>
                </a:ext>
              </a:extLst>
            </p:cNvPr>
            <p:cNvSpPr txBox="1"/>
            <p:nvPr/>
          </p:nvSpPr>
          <p:spPr>
            <a:xfrm>
              <a:off x="2190701" y="3828229"/>
              <a:ext cx="649076" cy="369332"/>
            </a:xfrm>
            <a:prstGeom prst="rect">
              <a:avLst/>
            </a:prstGeom>
            <a:noFill/>
          </p:spPr>
          <p:txBody>
            <a:bodyPr wrap="square" rtlCol="0">
              <a:spAutoFit/>
            </a:bodyPr>
            <a:lstStyle/>
            <a:p>
              <a:r>
                <a:rPr lang="en-US" dirty="0"/>
                <a:t>R</a:t>
              </a:r>
              <a:r>
                <a:rPr lang="en-US" baseline="-25000" dirty="0"/>
                <a:t>C</a:t>
              </a:r>
              <a:endParaRPr lang="en-US" sz="1200" baseline="-25000" dirty="0"/>
            </a:p>
          </p:txBody>
        </p:sp>
        <p:grpSp>
          <p:nvGrpSpPr>
            <p:cNvPr id="11" name="Group 207">
              <a:extLst>
                <a:ext uri="{FF2B5EF4-FFF2-40B4-BE49-F238E27FC236}">
                  <a16:creationId xmlns:a16="http://schemas.microsoft.com/office/drawing/2014/main" id="{092EE207-51D2-8EFC-FA97-22970F578FD0}"/>
                </a:ext>
              </a:extLst>
            </p:cNvPr>
            <p:cNvGrpSpPr>
              <a:grpSpLocks/>
            </p:cNvGrpSpPr>
            <p:nvPr/>
          </p:nvGrpSpPr>
          <p:grpSpPr bwMode="auto">
            <a:xfrm>
              <a:off x="232832" y="3350561"/>
              <a:ext cx="304800" cy="762000"/>
              <a:chOff x="4560" y="2400"/>
              <a:chExt cx="192" cy="480"/>
            </a:xfrm>
          </p:grpSpPr>
          <p:sp>
            <p:nvSpPr>
              <p:cNvPr id="12" name="Oval 111">
                <a:extLst>
                  <a:ext uri="{FF2B5EF4-FFF2-40B4-BE49-F238E27FC236}">
                    <a16:creationId xmlns:a16="http://schemas.microsoft.com/office/drawing/2014/main" id="{08706219-E34E-EE5A-99D7-5DBD20DAAF0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a:p>
            </p:txBody>
          </p:sp>
          <p:sp>
            <p:nvSpPr>
              <p:cNvPr id="13" name="Line 112">
                <a:extLst>
                  <a:ext uri="{FF2B5EF4-FFF2-40B4-BE49-F238E27FC236}">
                    <a16:creationId xmlns:a16="http://schemas.microsoft.com/office/drawing/2014/main" id="{06D0FD29-772C-5B36-972C-EF8F09DC41E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 name="Line 113">
                <a:extLst>
                  <a:ext uri="{FF2B5EF4-FFF2-40B4-BE49-F238E27FC236}">
                    <a16:creationId xmlns:a16="http://schemas.microsoft.com/office/drawing/2014/main" id="{991E8698-32CF-D069-CCF9-FE77CB95E96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a:p>
            </p:txBody>
          </p:sp>
          <p:grpSp>
            <p:nvGrpSpPr>
              <p:cNvPr id="15" name="Group 117">
                <a:extLst>
                  <a:ext uri="{FF2B5EF4-FFF2-40B4-BE49-F238E27FC236}">
                    <a16:creationId xmlns:a16="http://schemas.microsoft.com/office/drawing/2014/main" id="{B0066D6B-9419-1D6B-A966-7D31069A57D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EB4F555E-F738-74AC-5609-996D50467F64}"/>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17" name="Arc 119">
                  <a:extLst>
                    <a:ext uri="{FF2B5EF4-FFF2-40B4-BE49-F238E27FC236}">
                      <a16:creationId xmlns:a16="http://schemas.microsoft.com/office/drawing/2014/main" id="{40849FCA-58D3-874C-6D94-9CDCB2FE597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grpSp>
        </p:grpSp>
        <p:cxnSp>
          <p:nvCxnSpPr>
            <p:cNvPr id="18" name="Straight Connector 17">
              <a:extLst>
                <a:ext uri="{FF2B5EF4-FFF2-40B4-BE49-F238E27FC236}">
                  <a16:creationId xmlns:a16="http://schemas.microsoft.com/office/drawing/2014/main" id="{4341DABA-7AFE-172E-69B6-37E8C1C6D904}"/>
                </a:ext>
              </a:extLst>
            </p:cNvPr>
            <p:cNvCxnSpPr/>
            <p:nvPr/>
          </p:nvCxnSpPr>
          <p:spPr>
            <a:xfrm>
              <a:off x="1134093" y="335183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3B72D7E6-175A-ED53-132A-4BB8C79FCA42}"/>
                </a:ext>
              </a:extLst>
            </p:cNvPr>
            <p:cNvGrpSpPr>
              <a:grpSpLocks/>
            </p:cNvGrpSpPr>
            <p:nvPr/>
          </p:nvGrpSpPr>
          <p:grpSpPr bwMode="auto">
            <a:xfrm>
              <a:off x="232832" y="3974645"/>
              <a:ext cx="304800" cy="381000"/>
              <a:chOff x="4272" y="3072"/>
              <a:chExt cx="192" cy="240"/>
            </a:xfrm>
          </p:grpSpPr>
          <p:sp>
            <p:nvSpPr>
              <p:cNvPr id="20" name="Line 99">
                <a:extLst>
                  <a:ext uri="{FF2B5EF4-FFF2-40B4-BE49-F238E27FC236}">
                    <a16:creationId xmlns:a16="http://schemas.microsoft.com/office/drawing/2014/main" id="{072A31A2-F61B-8436-74C6-F9EB4C08F3C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0">
                <a:extLst>
                  <a:ext uri="{FF2B5EF4-FFF2-40B4-BE49-F238E27FC236}">
                    <a16:creationId xmlns:a16="http://schemas.microsoft.com/office/drawing/2014/main" id="{245EECA8-15E7-E321-E417-02486FE21D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101">
                <a:extLst>
                  <a:ext uri="{FF2B5EF4-FFF2-40B4-BE49-F238E27FC236}">
                    <a16:creationId xmlns:a16="http://schemas.microsoft.com/office/drawing/2014/main" id="{4AF74B17-5B6B-6FD4-2BE2-F10CAB8212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2">
                <a:extLst>
                  <a:ext uri="{FF2B5EF4-FFF2-40B4-BE49-F238E27FC236}">
                    <a16:creationId xmlns:a16="http://schemas.microsoft.com/office/drawing/2014/main" id="{CC0063BA-4FE9-4343-A8B8-E2C8FA9E0C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03">
                <a:extLst>
                  <a:ext uri="{FF2B5EF4-FFF2-40B4-BE49-F238E27FC236}">
                    <a16:creationId xmlns:a16="http://schemas.microsoft.com/office/drawing/2014/main" id="{F4D2FE12-B2BB-32D3-8AB4-4A5B98B9C83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5" name="Line 104">
                <a:extLst>
                  <a:ext uri="{FF2B5EF4-FFF2-40B4-BE49-F238E27FC236}">
                    <a16:creationId xmlns:a16="http://schemas.microsoft.com/office/drawing/2014/main" id="{CD93A451-26CF-2A93-143B-2C1A8E6FE8F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nvGrpSpPr>
            <p:cNvPr id="27" name="Group 210">
              <a:extLst>
                <a:ext uri="{FF2B5EF4-FFF2-40B4-BE49-F238E27FC236}">
                  <a16:creationId xmlns:a16="http://schemas.microsoft.com/office/drawing/2014/main" id="{AA9330E4-0131-EBA0-551B-C12870DBA2CA}"/>
                </a:ext>
              </a:extLst>
            </p:cNvPr>
            <p:cNvGrpSpPr>
              <a:grpSpLocks/>
            </p:cNvGrpSpPr>
            <p:nvPr/>
          </p:nvGrpSpPr>
          <p:grpSpPr bwMode="auto">
            <a:xfrm rot="16200000">
              <a:off x="613832" y="2970016"/>
              <a:ext cx="304800" cy="762000"/>
              <a:chOff x="3216" y="1728"/>
              <a:chExt cx="192" cy="480"/>
            </a:xfrm>
          </p:grpSpPr>
          <p:sp>
            <p:nvSpPr>
              <p:cNvPr id="28" name="Line 8">
                <a:extLst>
                  <a:ext uri="{FF2B5EF4-FFF2-40B4-BE49-F238E27FC236}">
                    <a16:creationId xmlns:a16="http://schemas.microsoft.com/office/drawing/2014/main" id="{A1B31AA6-AEB2-1629-C5D3-E2CECA01B9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 name="Line 9">
                <a:extLst>
                  <a:ext uri="{FF2B5EF4-FFF2-40B4-BE49-F238E27FC236}">
                    <a16:creationId xmlns:a16="http://schemas.microsoft.com/office/drawing/2014/main" id="{E18A7DD9-1E22-904B-31F7-A914CF5FB2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0" name="Line 10">
                <a:extLst>
                  <a:ext uri="{FF2B5EF4-FFF2-40B4-BE49-F238E27FC236}">
                    <a16:creationId xmlns:a16="http://schemas.microsoft.com/office/drawing/2014/main" id="{5CD89A2E-06D8-9F6E-39FA-396A8F5D763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1" name="Line 11">
                <a:extLst>
                  <a:ext uri="{FF2B5EF4-FFF2-40B4-BE49-F238E27FC236}">
                    <a16:creationId xmlns:a16="http://schemas.microsoft.com/office/drawing/2014/main" id="{EAABB25F-62C2-EE28-81A9-0CF79C2FBE9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 name="Freeform 12">
              <a:extLst>
                <a:ext uri="{FF2B5EF4-FFF2-40B4-BE49-F238E27FC236}">
                  <a16:creationId xmlns:a16="http://schemas.microsoft.com/office/drawing/2014/main" id="{DC4BF2B7-0CE2-4D97-0849-293DD54F68A8}"/>
                </a:ext>
              </a:extLst>
            </p:cNvPr>
            <p:cNvSpPr>
              <a:spLocks/>
            </p:cNvSpPr>
            <p:nvPr/>
          </p:nvSpPr>
          <p:spPr bwMode="auto">
            <a:xfrm flipH="1">
              <a:off x="1201511" y="265778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35" name="Straight Connector 34">
              <a:extLst>
                <a:ext uri="{FF2B5EF4-FFF2-40B4-BE49-F238E27FC236}">
                  <a16:creationId xmlns:a16="http://schemas.microsoft.com/office/drawing/2014/main" id="{ABF7162A-5871-30B2-135F-63F369BD5575}"/>
                </a:ext>
              </a:extLst>
            </p:cNvPr>
            <p:cNvCxnSpPr/>
            <p:nvPr/>
          </p:nvCxnSpPr>
          <p:spPr>
            <a:xfrm flipV="1">
              <a:off x="1272857" y="22718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3957ADC-6D17-3CF1-BA97-7539F52E5EAB}"/>
                </a:ext>
              </a:extLst>
            </p:cNvPr>
            <p:cNvCxnSpPr>
              <a:cxnSpLocks/>
            </p:cNvCxnSpPr>
            <p:nvPr/>
          </p:nvCxnSpPr>
          <p:spPr>
            <a:xfrm flipV="1">
              <a:off x="1288648" y="2241903"/>
              <a:ext cx="0" cy="5394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C3DAD84-CC6C-2EF3-7084-A80F74010333}"/>
                </a:ext>
              </a:extLst>
            </p:cNvPr>
            <p:cNvCxnSpPr/>
            <p:nvPr/>
          </p:nvCxnSpPr>
          <p:spPr>
            <a:xfrm rot="5400000" flipH="1" flipV="1">
              <a:off x="1114650" y="2122338"/>
              <a:ext cx="347472"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9DF49FD1-5DD0-2705-97EF-00574303B2E3}"/>
                </a:ext>
              </a:extLst>
            </p:cNvPr>
            <p:cNvSpPr txBox="1"/>
            <p:nvPr/>
          </p:nvSpPr>
          <p:spPr>
            <a:xfrm>
              <a:off x="804332" y="2784620"/>
              <a:ext cx="871856" cy="369332"/>
            </a:xfrm>
            <a:prstGeom prst="rect">
              <a:avLst/>
            </a:prstGeom>
            <a:noFill/>
          </p:spPr>
          <p:txBody>
            <a:bodyPr wrap="square" rtlCol="0">
              <a:spAutoFit/>
            </a:bodyPr>
            <a:lstStyle/>
            <a:p>
              <a:r>
                <a:rPr lang="en-US"/>
                <a:t>R</a:t>
              </a:r>
              <a:r>
                <a:rPr lang="en-US" baseline="-25000"/>
                <a:t>1</a:t>
              </a:r>
              <a:endParaRPr lang="en-US"/>
            </a:p>
          </p:txBody>
        </p:sp>
        <p:sp>
          <p:nvSpPr>
            <p:cNvPr id="40" name="TextBox 39">
              <a:extLst>
                <a:ext uri="{FF2B5EF4-FFF2-40B4-BE49-F238E27FC236}">
                  <a16:creationId xmlns:a16="http://schemas.microsoft.com/office/drawing/2014/main" id="{67098452-DC90-DD2A-A2DC-4F02817315D7}"/>
                </a:ext>
              </a:extLst>
            </p:cNvPr>
            <p:cNvSpPr txBox="1"/>
            <p:nvPr/>
          </p:nvSpPr>
          <p:spPr>
            <a:xfrm>
              <a:off x="422190" y="2907845"/>
              <a:ext cx="748308" cy="369332"/>
            </a:xfrm>
            <a:prstGeom prst="rect">
              <a:avLst/>
            </a:prstGeom>
            <a:noFill/>
          </p:spPr>
          <p:txBody>
            <a:bodyPr wrap="square" rtlCol="0">
              <a:spAutoFit/>
            </a:bodyPr>
            <a:lstStyle/>
            <a:p>
              <a:r>
                <a:rPr lang="en-US"/>
                <a:t>C</a:t>
              </a:r>
              <a:r>
                <a:rPr lang="en-US" baseline="-25000"/>
                <a:t>i</a:t>
              </a:r>
              <a:endParaRPr lang="en-US"/>
            </a:p>
          </p:txBody>
        </p:sp>
        <p:grpSp>
          <p:nvGrpSpPr>
            <p:cNvPr id="41" name="Group 210">
              <a:extLst>
                <a:ext uri="{FF2B5EF4-FFF2-40B4-BE49-F238E27FC236}">
                  <a16:creationId xmlns:a16="http://schemas.microsoft.com/office/drawing/2014/main" id="{0457794F-8D46-93F8-D847-2096B0CCC64E}"/>
                </a:ext>
              </a:extLst>
            </p:cNvPr>
            <p:cNvGrpSpPr>
              <a:grpSpLocks/>
            </p:cNvGrpSpPr>
            <p:nvPr/>
          </p:nvGrpSpPr>
          <p:grpSpPr bwMode="auto">
            <a:xfrm rot="16200000">
              <a:off x="2359385" y="3147638"/>
              <a:ext cx="304800" cy="762000"/>
              <a:chOff x="3216" y="1728"/>
              <a:chExt cx="192" cy="480"/>
            </a:xfrm>
          </p:grpSpPr>
          <p:sp>
            <p:nvSpPr>
              <p:cNvPr id="42" name="Line 8">
                <a:extLst>
                  <a:ext uri="{FF2B5EF4-FFF2-40B4-BE49-F238E27FC236}">
                    <a16:creationId xmlns:a16="http://schemas.microsoft.com/office/drawing/2014/main" id="{7E4610A1-91D8-94C4-464E-A500208B30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D5680025-6EAE-6D23-879A-316A6F5468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A6BA504A-ABBB-D130-3D4E-2923848443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AA75B9BE-32E2-0B6D-7AED-B3D7267BE4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1C420913-C9AC-E7C8-4F4F-50DC9603F011}"/>
                </a:ext>
              </a:extLst>
            </p:cNvPr>
            <p:cNvSpPr/>
            <p:nvPr/>
          </p:nvSpPr>
          <p:spPr>
            <a:xfrm>
              <a:off x="2826329" y="346117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FA9000D6-F1CC-243B-6EBE-22E6B0D31789}"/>
                </a:ext>
              </a:extLst>
            </p:cNvPr>
            <p:cNvGrpSpPr>
              <a:grpSpLocks/>
            </p:cNvGrpSpPr>
            <p:nvPr/>
          </p:nvGrpSpPr>
          <p:grpSpPr bwMode="auto">
            <a:xfrm>
              <a:off x="1946516" y="4397745"/>
              <a:ext cx="304800" cy="381000"/>
              <a:chOff x="4272" y="3072"/>
              <a:chExt cx="192" cy="240"/>
            </a:xfrm>
          </p:grpSpPr>
          <p:sp>
            <p:nvSpPr>
              <p:cNvPr id="48" name="Line 99">
                <a:extLst>
                  <a:ext uri="{FF2B5EF4-FFF2-40B4-BE49-F238E27FC236}">
                    <a16:creationId xmlns:a16="http://schemas.microsoft.com/office/drawing/2014/main" id="{4F215672-BCD5-B4E1-74C7-4E55538B47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49" name="Line 100">
                <a:extLst>
                  <a:ext uri="{FF2B5EF4-FFF2-40B4-BE49-F238E27FC236}">
                    <a16:creationId xmlns:a16="http://schemas.microsoft.com/office/drawing/2014/main" id="{774F68D2-8E31-7D66-3B61-4BF8D54711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0" name="Line 101">
                <a:extLst>
                  <a:ext uri="{FF2B5EF4-FFF2-40B4-BE49-F238E27FC236}">
                    <a16:creationId xmlns:a16="http://schemas.microsoft.com/office/drawing/2014/main" id="{B20B5D3D-61F8-B323-2FD1-A1913ACBE99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1" name="Line 102">
                <a:extLst>
                  <a:ext uri="{FF2B5EF4-FFF2-40B4-BE49-F238E27FC236}">
                    <a16:creationId xmlns:a16="http://schemas.microsoft.com/office/drawing/2014/main" id="{7B8C525B-0BFC-A39C-4EC6-3BD9F0A810A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2" name="Line 103">
                <a:extLst>
                  <a:ext uri="{FF2B5EF4-FFF2-40B4-BE49-F238E27FC236}">
                    <a16:creationId xmlns:a16="http://schemas.microsoft.com/office/drawing/2014/main" id="{96C2818B-0F8D-8FB0-1C30-301B181D57E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3" name="Line 104">
                <a:extLst>
                  <a:ext uri="{FF2B5EF4-FFF2-40B4-BE49-F238E27FC236}">
                    <a16:creationId xmlns:a16="http://schemas.microsoft.com/office/drawing/2014/main" id="{55D2C4CC-A69A-444F-A5A8-D3698390EDE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4" name="Freeform 12">
              <a:extLst>
                <a:ext uri="{FF2B5EF4-FFF2-40B4-BE49-F238E27FC236}">
                  <a16:creationId xmlns:a16="http://schemas.microsoft.com/office/drawing/2014/main" id="{774666E8-1CB7-F424-462B-4B8AA0883751}"/>
                </a:ext>
              </a:extLst>
            </p:cNvPr>
            <p:cNvSpPr>
              <a:spLocks/>
            </p:cNvSpPr>
            <p:nvPr/>
          </p:nvSpPr>
          <p:spPr bwMode="auto">
            <a:xfrm flipH="1">
              <a:off x="1196527" y="341696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55" name="Freeform 12">
              <a:extLst>
                <a:ext uri="{FF2B5EF4-FFF2-40B4-BE49-F238E27FC236}">
                  <a16:creationId xmlns:a16="http://schemas.microsoft.com/office/drawing/2014/main" id="{80A9F723-2A98-6E57-0454-B0B4597FB5B3}"/>
                </a:ext>
              </a:extLst>
            </p:cNvPr>
            <p:cNvSpPr>
              <a:spLocks/>
            </p:cNvSpPr>
            <p:nvPr/>
          </p:nvSpPr>
          <p:spPr bwMode="auto">
            <a:xfrm flipH="1">
              <a:off x="2012768" y="36444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56" name="Straight Connector 55">
              <a:extLst>
                <a:ext uri="{FF2B5EF4-FFF2-40B4-BE49-F238E27FC236}">
                  <a16:creationId xmlns:a16="http://schemas.microsoft.com/office/drawing/2014/main" id="{051C049F-5315-9702-4051-DD7696020061}"/>
                </a:ext>
              </a:extLst>
            </p:cNvPr>
            <p:cNvCxnSpPr>
              <a:cxnSpLocks/>
              <a:endCxn id="64" idx="2"/>
            </p:cNvCxnSpPr>
            <p:nvPr/>
          </p:nvCxnSpPr>
          <p:spPr>
            <a:xfrm flipV="1">
              <a:off x="1273089" y="4391326"/>
              <a:ext cx="156754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6B65E63-4297-3CC9-1BE3-B3712F5F3BD6}"/>
                </a:ext>
              </a:extLst>
            </p:cNvPr>
            <p:cNvCxnSpPr>
              <a:cxnSpLocks/>
            </p:cNvCxnSpPr>
            <p:nvPr/>
          </p:nvCxnSpPr>
          <p:spPr>
            <a:xfrm>
              <a:off x="1283765" y="4112393"/>
              <a:ext cx="0" cy="2643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F3F98610-D13D-E6AA-B8C3-6B899C12EC48}"/>
                </a:ext>
              </a:extLst>
            </p:cNvPr>
            <p:cNvSpPr/>
            <p:nvPr/>
          </p:nvSpPr>
          <p:spPr>
            <a:xfrm>
              <a:off x="2840630" y="43318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2E13EEAA-65F2-B36D-0864-1F965D932A87}"/>
                </a:ext>
              </a:extLst>
            </p:cNvPr>
            <p:cNvSpPr txBox="1"/>
            <p:nvPr/>
          </p:nvSpPr>
          <p:spPr>
            <a:xfrm>
              <a:off x="2490123" y="3096523"/>
              <a:ext cx="389850" cy="369332"/>
            </a:xfrm>
            <a:prstGeom prst="rect">
              <a:avLst/>
            </a:prstGeom>
            <a:noFill/>
          </p:spPr>
          <p:txBody>
            <a:bodyPr wrap="none" rtlCol="0">
              <a:spAutoFit/>
            </a:bodyPr>
            <a:lstStyle/>
            <a:p>
              <a:r>
                <a:rPr lang="en-US" dirty="0"/>
                <a:t>C</a:t>
              </a:r>
              <a:r>
                <a:rPr lang="en-US" baseline="-25000" dirty="0"/>
                <a:t>o</a:t>
              </a:r>
            </a:p>
          </p:txBody>
        </p:sp>
        <p:sp>
          <p:nvSpPr>
            <p:cNvPr id="66" name="TextBox 65">
              <a:extLst>
                <a:ext uri="{FF2B5EF4-FFF2-40B4-BE49-F238E27FC236}">
                  <a16:creationId xmlns:a16="http://schemas.microsoft.com/office/drawing/2014/main" id="{F7AEDBE2-C894-5CF4-A246-A83EB498CF29}"/>
                </a:ext>
              </a:extLst>
            </p:cNvPr>
            <p:cNvSpPr txBox="1"/>
            <p:nvPr/>
          </p:nvSpPr>
          <p:spPr>
            <a:xfrm>
              <a:off x="830961" y="3582510"/>
              <a:ext cx="566663" cy="369332"/>
            </a:xfrm>
            <a:prstGeom prst="rect">
              <a:avLst/>
            </a:prstGeom>
            <a:noFill/>
          </p:spPr>
          <p:txBody>
            <a:bodyPr wrap="square" rtlCol="0">
              <a:spAutoFit/>
            </a:bodyPr>
            <a:lstStyle/>
            <a:p>
              <a:r>
                <a:rPr lang="en-US" dirty="0"/>
                <a:t>R</a:t>
              </a:r>
              <a:r>
                <a:rPr lang="en-US" baseline="-25000" dirty="0"/>
                <a:t>2</a:t>
              </a:r>
            </a:p>
          </p:txBody>
        </p:sp>
        <p:sp>
          <p:nvSpPr>
            <p:cNvPr id="67" name="TextBox 66">
              <a:extLst>
                <a:ext uri="{FF2B5EF4-FFF2-40B4-BE49-F238E27FC236}">
                  <a16:creationId xmlns:a16="http://schemas.microsoft.com/office/drawing/2014/main" id="{B9F82A49-CDB2-8C25-B5FE-ACD0E5AB3FDC}"/>
                </a:ext>
              </a:extLst>
            </p:cNvPr>
            <p:cNvSpPr txBox="1"/>
            <p:nvPr/>
          </p:nvSpPr>
          <p:spPr>
            <a:xfrm>
              <a:off x="2207905" y="2507384"/>
              <a:ext cx="515632" cy="369332"/>
            </a:xfrm>
            <a:prstGeom prst="rect">
              <a:avLst/>
            </a:prstGeom>
            <a:noFill/>
          </p:spPr>
          <p:txBody>
            <a:bodyPr wrap="square" rtlCol="0">
              <a:spAutoFit/>
            </a:bodyPr>
            <a:lstStyle/>
            <a:p>
              <a:r>
                <a:rPr lang="en-US" dirty="0"/>
                <a:t>R</a:t>
              </a:r>
              <a:r>
                <a:rPr lang="en-US" baseline="-25000" dirty="0"/>
                <a:t>E</a:t>
              </a:r>
            </a:p>
          </p:txBody>
        </p:sp>
        <p:sp>
          <p:nvSpPr>
            <p:cNvPr id="68" name="Oval 67">
              <a:extLst>
                <a:ext uri="{FF2B5EF4-FFF2-40B4-BE49-F238E27FC236}">
                  <a16:creationId xmlns:a16="http://schemas.microsoft.com/office/drawing/2014/main" id="{7B80C4D6-FF80-3313-082F-FB7781E92174}"/>
                </a:ext>
              </a:extLst>
            </p:cNvPr>
            <p:cNvSpPr/>
            <p:nvPr/>
          </p:nvSpPr>
          <p:spPr>
            <a:xfrm>
              <a:off x="1233610" y="185542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F4A7893-FED9-6441-8455-77763BEB9DE4}"/>
                </a:ext>
              </a:extLst>
            </p:cNvPr>
            <p:cNvSpPr txBox="1"/>
            <p:nvPr/>
          </p:nvSpPr>
          <p:spPr>
            <a:xfrm>
              <a:off x="-122618" y="3517445"/>
              <a:ext cx="366920" cy="369332"/>
            </a:xfrm>
            <a:prstGeom prst="rect">
              <a:avLst/>
            </a:prstGeom>
            <a:noFill/>
          </p:spPr>
          <p:txBody>
            <a:bodyPr wrap="square" rtlCol="0">
              <a:spAutoFit/>
            </a:bodyPr>
            <a:lstStyle/>
            <a:p>
              <a:r>
                <a:rPr lang="en-US"/>
                <a:t>v</a:t>
              </a:r>
              <a:r>
                <a:rPr lang="en-US" baseline="-25000"/>
                <a:t>s</a:t>
              </a:r>
            </a:p>
          </p:txBody>
        </p:sp>
        <p:sp>
          <p:nvSpPr>
            <p:cNvPr id="70" name="TextBox 69">
              <a:extLst>
                <a:ext uri="{FF2B5EF4-FFF2-40B4-BE49-F238E27FC236}">
                  <a16:creationId xmlns:a16="http://schemas.microsoft.com/office/drawing/2014/main" id="{EE9B79E6-F388-5451-DA01-362930450FD5}"/>
                </a:ext>
              </a:extLst>
            </p:cNvPr>
            <p:cNvSpPr txBox="1"/>
            <p:nvPr/>
          </p:nvSpPr>
          <p:spPr>
            <a:xfrm>
              <a:off x="1365039" y="1638933"/>
              <a:ext cx="477567" cy="369332"/>
            </a:xfrm>
            <a:prstGeom prst="rect">
              <a:avLst/>
            </a:prstGeom>
            <a:noFill/>
          </p:spPr>
          <p:txBody>
            <a:bodyPr wrap="none" rtlCol="0">
              <a:spAutoFit/>
            </a:bodyPr>
            <a:lstStyle/>
            <a:p>
              <a:r>
                <a:rPr lang="en-US" dirty="0"/>
                <a:t>V</a:t>
              </a:r>
              <a:r>
                <a:rPr lang="en-US" baseline="-25000" dirty="0"/>
                <a:t>CC</a:t>
              </a:r>
            </a:p>
          </p:txBody>
        </p:sp>
        <p:sp>
          <p:nvSpPr>
            <p:cNvPr id="72" name="Oval 71">
              <a:extLst>
                <a:ext uri="{FF2B5EF4-FFF2-40B4-BE49-F238E27FC236}">
                  <a16:creationId xmlns:a16="http://schemas.microsoft.com/office/drawing/2014/main" id="{719687CC-390D-7D1A-AB6A-6D2CB7B7DC98}"/>
                </a:ext>
              </a:extLst>
            </p:cNvPr>
            <p:cNvSpPr/>
            <p:nvPr/>
          </p:nvSpPr>
          <p:spPr>
            <a:xfrm>
              <a:off x="2035948" y="34673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16F504C-2AC5-6849-9479-97C5B91050E1}"/>
                </a:ext>
              </a:extLst>
            </p:cNvPr>
            <p:cNvSpPr/>
            <p:nvPr/>
          </p:nvSpPr>
          <p:spPr>
            <a:xfrm>
              <a:off x="1223148" y="32900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E7C24FF-B96F-A320-30AB-378C7E934EE8}"/>
                </a:ext>
              </a:extLst>
            </p:cNvPr>
            <p:cNvSpPr/>
            <p:nvPr/>
          </p:nvSpPr>
          <p:spPr>
            <a:xfrm>
              <a:off x="2042151" y="434432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479">
              <a:extLst>
                <a:ext uri="{FF2B5EF4-FFF2-40B4-BE49-F238E27FC236}">
                  <a16:creationId xmlns:a16="http://schemas.microsoft.com/office/drawing/2014/main" id="{E4C8F0F8-277C-33F7-F178-F126528F952D}"/>
                </a:ext>
              </a:extLst>
            </p:cNvPr>
            <p:cNvGrpSpPr>
              <a:grpSpLocks/>
            </p:cNvGrpSpPr>
            <p:nvPr/>
          </p:nvGrpSpPr>
          <p:grpSpPr bwMode="auto">
            <a:xfrm rot="10800000">
              <a:off x="1798160" y="3041463"/>
              <a:ext cx="304800" cy="609600"/>
              <a:chOff x="4944" y="1344"/>
              <a:chExt cx="192" cy="384"/>
            </a:xfrm>
          </p:grpSpPr>
          <p:sp>
            <p:nvSpPr>
              <p:cNvPr id="60" name="Freeform 30">
                <a:extLst>
                  <a:ext uri="{FF2B5EF4-FFF2-40B4-BE49-F238E27FC236}">
                    <a16:creationId xmlns:a16="http://schemas.microsoft.com/office/drawing/2014/main" id="{DAEE5F68-B6DB-B144-A640-718736F41144}"/>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61" name="Line 31">
                <a:extLst>
                  <a:ext uri="{FF2B5EF4-FFF2-40B4-BE49-F238E27FC236}">
                    <a16:creationId xmlns:a16="http://schemas.microsoft.com/office/drawing/2014/main" id="{55922833-5300-EEBF-0223-2DF6AA8A2027}"/>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2" name="Line 32">
                <a:extLst>
                  <a:ext uri="{FF2B5EF4-FFF2-40B4-BE49-F238E27FC236}">
                    <a16:creationId xmlns:a16="http://schemas.microsoft.com/office/drawing/2014/main" id="{6426B6C0-7F25-0F4E-5BE8-4F47FFA11095}"/>
                  </a:ext>
                </a:extLst>
              </p:cNvPr>
              <p:cNvSpPr>
                <a:spLocks noChangeAspect="1" noChangeShapeType="1"/>
              </p:cNvSpPr>
              <p:nvPr/>
            </p:nvSpPr>
            <p:spPr bwMode="auto">
              <a:xfrm>
                <a:off x="5040" y="152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3" name="Freeform 33">
                <a:extLst>
                  <a:ext uri="{FF2B5EF4-FFF2-40B4-BE49-F238E27FC236}">
                    <a16:creationId xmlns:a16="http://schemas.microsoft.com/office/drawing/2014/main" id="{83440E8D-1BE2-B520-92DB-6F410490D0E3}"/>
                  </a:ext>
                </a:extLst>
              </p:cNvPr>
              <p:cNvSpPr>
                <a:spLocks noChangeAspect="1"/>
              </p:cNvSpPr>
              <p:nvPr/>
            </p:nvSpPr>
            <p:spPr bwMode="auto">
              <a:xfrm rot="19440000" flipH="1">
                <a:off x="4982" y="1576"/>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sz="2800"/>
              </a:p>
            </p:txBody>
          </p:sp>
        </p:grpSp>
        <p:sp>
          <p:nvSpPr>
            <p:cNvPr id="73" name="Freeform 12">
              <a:extLst>
                <a:ext uri="{FF2B5EF4-FFF2-40B4-BE49-F238E27FC236}">
                  <a16:creationId xmlns:a16="http://schemas.microsoft.com/office/drawing/2014/main" id="{59F109A1-01DA-6478-41D1-BBEC1550C099}"/>
                </a:ext>
              </a:extLst>
            </p:cNvPr>
            <p:cNvSpPr>
              <a:spLocks/>
            </p:cNvSpPr>
            <p:nvPr/>
          </p:nvSpPr>
          <p:spPr bwMode="auto">
            <a:xfrm flipH="1">
              <a:off x="2005601" y="22865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spTree>
    <p:extLst>
      <p:ext uri="{BB962C8B-B14F-4D97-AF65-F5344CB8AC3E}">
        <p14:creationId xmlns:p14="http://schemas.microsoft.com/office/powerpoint/2010/main" val="2605320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1137" y="1554288"/>
                <a:ext cx="7940363" cy="4743981"/>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num>
                      <m:den>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den>
                    </m:f>
                    <m:r>
                      <a:rPr lang="en-US" sz="1800" b="0" i="0" smtClean="0">
                        <a:latin typeface="Cambria Math" panose="02040503050406030204" pitchFamily="18" charset="0"/>
                        <a:cs typeface="Arial" charset="0"/>
                      </a:rPr>
                      <m:t>+</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cs typeface="Arial" charset="0"/>
                              </a:rPr>
                              <m:t>𝑒</m:t>
                            </m:r>
                          </m:sub>
                        </m:sSub>
                      </m:e>
                      <m:sup>
                        <m:r>
                          <a:rPr lang="en-US" sz="1800" b="0" i="1" smtClean="0">
                            <a:latin typeface="Cambria Math" panose="02040503050406030204" pitchFamily="18" charset="0"/>
                            <a:cs typeface="Arial" charset="0"/>
                          </a:rPr>
                          <m:t>′</m:t>
                        </m:r>
                      </m:sup>
                    </m:sSup>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1137" y="1554288"/>
                <a:ext cx="7940363" cy="4743981"/>
              </a:xfrm>
              <a:blipFill>
                <a:blip r:embed="rId3"/>
                <a:stretch>
                  <a:fillRect l="-478" t="-13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770743" y="5421625"/>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557158" y="1551204"/>
            <a:ext cx="3691395" cy="3445928"/>
            <a:chOff x="315421" y="1551204"/>
            <a:chExt cx="3691395" cy="3445928"/>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i</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1990622" y="1551204"/>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40940"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1911700"/>
            <a:ext cx="3557971" cy="3769551"/>
            <a:chOff x="199492" y="1911700"/>
            <a:chExt cx="3557971" cy="3769551"/>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51"/>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180158" y="1911700"/>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20106" y="1121150"/>
                <a:ext cx="9164396" cy="4943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𝑣</m:t>
                        </m:r>
                      </m:e>
                      <m:sub>
                        <m:r>
                          <a:rPr lang="en-US" sz="1800" b="0" i="1" smtClean="0">
                            <a:latin typeface="Cambria Math" panose="02040503050406030204" pitchFamily="18" charset="0"/>
                            <a:cs typeface="Calibri" panose="020F0502020204030204" pitchFamily="34" charset="0"/>
                          </a:rPr>
                          <m:t>𝑔𝑠</m:t>
                        </m:r>
                      </m:sub>
                    </m:sSub>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endParaRPr lang="en-US" sz="18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  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r>
                      <a:rPr lang="en-US" sz="2000" b="0" i="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defTabSz="457200"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𝑆</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i="1">
                        <a:solidFill>
                          <a:srgbClr val="000000"/>
                        </a:solidFill>
                        <a:latin typeface="Cambria Math" panose="02040503050406030204" pitchFamily="18" charset="0"/>
                        <a:ea typeface="Cambria Math" panose="02040503050406030204" pitchFamily="18" charset="0"/>
                        <a:sym typeface="Calibri"/>
                      </a:rPr>
                      <m:t>= </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𝑉</m:t>
                    </m:r>
                  </m:oMath>
                </a14:m>
                <a:r>
                  <a:rPr lang="en-US" sz="2000" b="1" dirty="0">
                    <a:solidFill>
                      <a:srgbClr val="000000"/>
                    </a:solidFill>
                    <a:ea typeface="Cambria Math" panose="02040503050406030204" pitchFamily="18" charset="0"/>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𝑅</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den>
                    </m:f>
                  </m:oMath>
                </a14:m>
                <a:r>
                  <a:rPr lang="en-US" sz="2000" dirty="0">
                    <a:solidFill>
                      <a:srgbClr val="000000"/>
                    </a:solidFill>
                    <a:ea typeface="Cambria Math" panose="02040503050406030204" pitchFamily="18" charset="0"/>
                    <a:sym typeface="Calibri"/>
                  </a:rPr>
                  <a:t>, </a:t>
                </a: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𝑣</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num>
                      <m:den>
                        <m:r>
                          <a:rPr lang="en-US" sz="2000" i="1">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ea typeface="Cambria Math" panose="02040503050406030204" pitchFamily="18" charset="0"/>
                  <a:sym typeface="Calibri"/>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20106" y="1121150"/>
                <a:ext cx="9164396" cy="4943264"/>
              </a:xfrm>
              <a:prstGeom prst="rect">
                <a:avLst/>
              </a:prstGeom>
              <a:blipFill>
                <a:blip r:embed="rId3"/>
                <a:stretch>
                  <a:fillRect l="-554" t="-1538" b="-384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9211334" y="684082"/>
            <a:ext cx="911508" cy="1978165"/>
            <a:chOff x="10430717" y="203270"/>
            <a:chExt cx="911508" cy="1978165"/>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467575"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430717"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670755" y="20327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36037" y="1842885"/>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586739" y="3623441"/>
            <a:ext cx="1310511" cy="2780851"/>
            <a:chOff x="10465716" y="3623441"/>
            <a:chExt cx="1310511"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534979"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519141"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497231"/>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graphicFrame>
        <p:nvGraphicFramePr>
          <p:cNvPr id="6" name="Table 13">
            <a:extLst>
              <a:ext uri="{FF2B5EF4-FFF2-40B4-BE49-F238E27FC236}">
                <a16:creationId xmlns:a16="http://schemas.microsoft.com/office/drawing/2014/main" id="{654C814E-95ED-2242-B868-73A00B7A9D98}"/>
              </a:ext>
            </a:extLst>
          </p:cNvPr>
          <p:cNvGraphicFramePr>
            <a:graphicFrameLocks noGrp="1"/>
          </p:cNvGraphicFramePr>
          <p:nvPr>
            <p:extLst>
              <p:ext uri="{D42A27DB-BD31-4B8C-83A1-F6EECF244321}">
                <p14:modId xmlns:p14="http://schemas.microsoft.com/office/powerpoint/2010/main" val="3283319948"/>
              </p:ext>
            </p:extLst>
          </p:nvPr>
        </p:nvGraphicFramePr>
        <p:xfrm>
          <a:off x="5641402" y="4293232"/>
          <a:ext cx="4489526" cy="2123440"/>
        </p:xfrm>
        <a:graphic>
          <a:graphicData uri="http://schemas.openxmlformats.org/drawingml/2006/table">
            <a:tbl>
              <a:tblPr firstRow="1" bandRow="1">
                <a:tableStyleId>{5C22544A-7EE6-4342-B048-85BDC9FD1C3A}</a:tableStyleId>
              </a:tblPr>
              <a:tblGrid>
                <a:gridCol w="1283835">
                  <a:extLst>
                    <a:ext uri="{9D8B030D-6E8A-4147-A177-3AD203B41FA5}">
                      <a16:colId xmlns:a16="http://schemas.microsoft.com/office/drawing/2014/main" val="2925834725"/>
                    </a:ext>
                  </a:extLst>
                </a:gridCol>
                <a:gridCol w="3205691">
                  <a:extLst>
                    <a:ext uri="{9D8B030D-6E8A-4147-A177-3AD203B41FA5}">
                      <a16:colId xmlns:a16="http://schemas.microsoft.com/office/drawing/2014/main" val="250498001"/>
                    </a:ext>
                  </a:extLst>
                </a:gridCol>
              </a:tblGrid>
              <a:tr h="370840">
                <a:tc>
                  <a:txBody>
                    <a:bodyPr/>
                    <a:lstStyle/>
                    <a:p>
                      <a:pPr algn="r"/>
                      <a:r>
                        <a:rPr lang="en-US" dirty="0"/>
                        <a:t>Region</a:t>
                      </a:r>
                    </a:p>
                  </a:txBody>
                  <a:tcPr/>
                </a:tc>
                <a:tc>
                  <a:txBody>
                    <a:bodyPr/>
                    <a:lstStyle/>
                    <a:p>
                      <a:pPr algn="r"/>
                      <a:r>
                        <a:rPr lang="en-US" dirty="0"/>
                        <a:t>Characteristic</a:t>
                      </a:r>
                    </a:p>
                  </a:txBody>
                  <a:tcPr/>
                </a:tc>
                <a:extLst>
                  <a:ext uri="{0D108BD9-81ED-4DB2-BD59-A6C34878D82A}">
                    <a16:rowId xmlns:a16="http://schemas.microsoft.com/office/drawing/2014/main" val="409142417"/>
                  </a:ext>
                </a:extLst>
              </a:tr>
              <a:tr h="370840">
                <a:tc>
                  <a:txBody>
                    <a:bodyPr/>
                    <a:lstStyle/>
                    <a:p>
                      <a:r>
                        <a:rPr lang="en-US" dirty="0"/>
                        <a:t>ohmic</a:t>
                      </a:r>
                    </a:p>
                  </a:txBody>
                  <a:tcPr/>
                </a:tc>
                <a:tc>
                  <a:txBody>
                    <a:bodyPr/>
                    <a:lstStyle/>
                    <a:p>
                      <a:r>
                        <a:rPr lang="en-US" dirty="0"/>
                        <a:t>i</a:t>
                      </a:r>
                      <a:r>
                        <a:rPr lang="en-US" baseline="-25000" dirty="0"/>
                        <a:t>d</a:t>
                      </a:r>
                      <a:r>
                        <a:rPr lang="en-US" dirty="0"/>
                        <a:t> linear in </a:t>
                      </a:r>
                      <a:r>
                        <a:rPr lang="en-US" dirty="0" err="1"/>
                        <a:t>v</a:t>
                      </a:r>
                      <a:r>
                        <a:rPr lang="en-US" baseline="-25000" dirty="0" err="1"/>
                        <a:t>ds</a:t>
                      </a:r>
                      <a:r>
                        <a:rPr lang="en-US" baseline="0" dirty="0"/>
                        <a:t>, </a:t>
                      </a:r>
                      <a:r>
                        <a:rPr lang="en-US" baseline="0" dirty="0" err="1"/>
                        <a:t>v</a:t>
                      </a:r>
                      <a:r>
                        <a:rPr lang="en-US" baseline="-25000" dirty="0" err="1"/>
                        <a:t>gs</a:t>
                      </a:r>
                      <a:r>
                        <a:rPr lang="en-US" baseline="0" dirty="0"/>
                        <a:t> &lt;0</a:t>
                      </a:r>
                      <a:endParaRPr lang="en-US" baseline="-25000" dirty="0"/>
                    </a:p>
                  </a:txBody>
                  <a:tcPr/>
                </a:tc>
                <a:extLst>
                  <a:ext uri="{0D108BD9-81ED-4DB2-BD59-A6C34878D82A}">
                    <a16:rowId xmlns:a16="http://schemas.microsoft.com/office/drawing/2014/main" val="2169857266"/>
                  </a:ext>
                </a:extLst>
              </a:tr>
              <a:tr h="370840">
                <a:tc>
                  <a:txBody>
                    <a:bodyPr/>
                    <a:lstStyle/>
                    <a:p>
                      <a:r>
                        <a:rPr lang="en-US" dirty="0"/>
                        <a:t>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a:t>
                      </a:r>
                      <a:r>
                        <a:rPr lang="en-US" baseline="-25000" dirty="0" err="1"/>
                        <a:t>gs</a:t>
                      </a:r>
                      <a:r>
                        <a:rPr lang="en-US" baseline="0" dirty="0"/>
                        <a:t> controls </a:t>
                      </a:r>
                      <a:r>
                        <a:rPr lang="en-US" dirty="0"/>
                        <a:t>i</a:t>
                      </a:r>
                      <a:r>
                        <a:rPr lang="en-US" baseline="-25000" dirty="0"/>
                        <a:t>d</a:t>
                      </a:r>
                      <a:r>
                        <a:rPr lang="en-US" baseline="0" dirty="0"/>
                        <a:t> linearly, </a:t>
                      </a:r>
                      <a:r>
                        <a:rPr lang="en-US" baseline="0" dirty="0" err="1"/>
                        <a:t>v</a:t>
                      </a:r>
                      <a:r>
                        <a:rPr lang="en-US" baseline="-25000" dirty="0" err="1"/>
                        <a:t>gs</a:t>
                      </a:r>
                      <a:r>
                        <a:rPr lang="en-US" baseline="0" dirty="0"/>
                        <a:t> &lt;0</a:t>
                      </a:r>
                      <a:endParaRPr lang="en-US" dirty="0"/>
                    </a:p>
                  </a:txBody>
                  <a:tcPr/>
                </a:tc>
                <a:extLst>
                  <a:ext uri="{0D108BD9-81ED-4DB2-BD59-A6C34878D82A}">
                    <a16:rowId xmlns:a16="http://schemas.microsoft.com/office/drawing/2014/main" val="1327339601"/>
                  </a:ext>
                </a:extLst>
              </a:tr>
              <a:tr h="370840">
                <a:tc>
                  <a:txBody>
                    <a:bodyPr/>
                    <a:lstStyle/>
                    <a:p>
                      <a:r>
                        <a:rPr lang="en-US" dirty="0"/>
                        <a:t>breakdown</a:t>
                      </a:r>
                    </a:p>
                  </a:txBody>
                  <a:tcPr/>
                </a:tc>
                <a:tc>
                  <a:txBody>
                    <a:bodyPr/>
                    <a:lstStyle/>
                    <a:p>
                      <a:r>
                        <a:rPr lang="en-US" baseline="0" dirty="0" err="1"/>
                        <a:t>v</a:t>
                      </a:r>
                      <a:r>
                        <a:rPr lang="en-US" baseline="-25000" dirty="0" err="1"/>
                        <a:t>ds</a:t>
                      </a:r>
                      <a:r>
                        <a:rPr lang="en-US" baseline="0" dirty="0"/>
                        <a:t> is so high channel breaks</a:t>
                      </a:r>
                      <a:endParaRPr lang="en-US" dirty="0"/>
                    </a:p>
                  </a:txBody>
                  <a:tcPr/>
                </a:tc>
                <a:extLst>
                  <a:ext uri="{0D108BD9-81ED-4DB2-BD59-A6C34878D82A}">
                    <a16:rowId xmlns:a16="http://schemas.microsoft.com/office/drawing/2014/main" val="627449099"/>
                  </a:ext>
                </a:extLst>
              </a:tr>
              <a:tr h="370840">
                <a:tc>
                  <a:txBody>
                    <a:bodyPr/>
                    <a:lstStyle/>
                    <a:p>
                      <a:r>
                        <a:rPr lang="en-US" dirty="0"/>
                        <a:t>Pinch-off</a:t>
                      </a:r>
                    </a:p>
                  </a:txBody>
                  <a:tcPr/>
                </a:tc>
                <a:tc>
                  <a:txBody>
                    <a:bodyPr/>
                    <a:lstStyle/>
                    <a:p>
                      <a:r>
                        <a:rPr lang="en-US" dirty="0" err="1"/>
                        <a:t>V</a:t>
                      </a:r>
                      <a:r>
                        <a:rPr lang="en-US" baseline="-25000" dirty="0" err="1"/>
                        <a:t>gs</a:t>
                      </a:r>
                      <a:r>
                        <a:rPr lang="en-US" dirty="0"/>
                        <a:t>&lt;&lt;0 and i</a:t>
                      </a:r>
                      <a:r>
                        <a:rPr lang="en-US" baseline="-25000" dirty="0"/>
                        <a:t>d</a:t>
                      </a:r>
                      <a:r>
                        <a:rPr lang="en-US" dirty="0"/>
                        <a:t>=0 independent of </a:t>
                      </a:r>
                      <a:r>
                        <a:rPr lang="en-US" dirty="0" err="1"/>
                        <a:t>v</a:t>
                      </a:r>
                      <a:r>
                        <a:rPr lang="en-US" baseline="-25000" dirty="0" err="1"/>
                        <a:t>ds</a:t>
                      </a:r>
                      <a:endParaRPr lang="en-US" baseline="-25000" dirty="0"/>
                    </a:p>
                  </a:txBody>
                  <a:tcPr/>
                </a:tc>
                <a:extLst>
                  <a:ext uri="{0D108BD9-81ED-4DB2-BD59-A6C34878D82A}">
                    <a16:rowId xmlns:a16="http://schemas.microsoft.com/office/drawing/2014/main" val="4184056187"/>
                  </a:ext>
                </a:extLst>
              </a:tr>
            </a:tbl>
          </a:graphicData>
        </a:graphic>
      </p:graphicFrame>
    </p:spTree>
    <p:extLst>
      <p:ext uri="{BB962C8B-B14F-4D97-AF65-F5344CB8AC3E}">
        <p14:creationId xmlns:p14="http://schemas.microsoft.com/office/powerpoint/2010/main" val="83871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0478" y="236275"/>
            <a:ext cx="11529391" cy="769441"/>
          </a:xfrm>
          <a:prstGeom prst="rect">
            <a:avLst/>
          </a:prstGeom>
          <a:noFill/>
        </p:spPr>
        <p:txBody>
          <a:bodyPr wrap="square" rtlCol="0">
            <a:spAutoFit/>
          </a:bodyPr>
          <a:lstStyle/>
          <a:p>
            <a:pPr algn="ctr"/>
            <a:r>
              <a:rPr lang="en-US" sz="4400" dirty="0">
                <a:latin typeface="+mj-lt"/>
              </a:rPr>
              <a:t>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601707" y="631955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938305" y="2015272"/>
                <a:ext cx="6519734" cy="287931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𝐺𝑆</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𝑑</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𝑑</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𝑔𝑠</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𝑑𝑠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den>
                    </m:f>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𝑔𝑠</m:t>
                        </m:r>
                      </m:sub>
                    </m:sSub>
                  </m:oMath>
                </a14:m>
                <a:r>
                  <a:rPr lang="en-US" sz="2000" dirty="0"/>
                  <a:t>, since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oMath>
                </a14:m>
                <a:r>
                  <a:rPr lang="en-US" sz="2000" dirty="0"/>
                  <a:t> is large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9</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𝑜𝑢𝑡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𝐺𝑆</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𝐷𝑆</m:t>
                            </m:r>
                          </m:sub>
                        </m:sSub>
                        <m:r>
                          <a:rPr lang="en-US" sz="2000" i="1">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938305" y="2015272"/>
                <a:ext cx="6519734" cy="2879317"/>
              </a:xfrm>
              <a:prstGeom prst="rect">
                <a:avLst/>
              </a:prstGeom>
              <a:blipFill>
                <a:blip r:embed="rId3"/>
                <a:stretch>
                  <a:fillRect l="-58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D447D5-BA4B-BBBA-EE80-4BC3FCD9C29E}"/>
              </a:ext>
            </a:extLst>
          </p:cNvPr>
          <p:cNvGrpSpPr/>
          <p:nvPr/>
        </p:nvGrpSpPr>
        <p:grpSpPr>
          <a:xfrm>
            <a:off x="7668507" y="2333786"/>
            <a:ext cx="3609112" cy="1649194"/>
            <a:chOff x="8171219" y="1833042"/>
            <a:chExt cx="3609112" cy="1649194"/>
          </a:xfrm>
        </p:grpSpPr>
        <p:sp>
          <p:nvSpPr>
            <p:cNvPr id="33" name="TextBox 32">
              <a:extLst>
                <a:ext uri="{FF2B5EF4-FFF2-40B4-BE49-F238E27FC236}">
                  <a16:creationId xmlns:a16="http://schemas.microsoft.com/office/drawing/2014/main" id="{24EB9DA6-501F-7B49-A287-8D50128217A9}"/>
                </a:ext>
              </a:extLst>
            </p:cNvPr>
            <p:cNvSpPr txBox="1"/>
            <p:nvPr/>
          </p:nvSpPr>
          <p:spPr>
            <a:xfrm>
              <a:off x="9733597" y="1901713"/>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417917" y="2415436"/>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789531" y="2415436"/>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1075003" y="24263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865728" y="3177436"/>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489185" y="2345761"/>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332325" y="2428264"/>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394910" y="2433452"/>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9153938" y="2045322"/>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586645" y="2424863"/>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496572" y="2345761"/>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8266486" y="2356643"/>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486215" y="3133893"/>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479024" y="3059869"/>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1075531" y="3112123"/>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8171219" y="2408504"/>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8171219" y="2408504"/>
                  <a:ext cx="315158" cy="391902"/>
                </a:xfrm>
                <a:prstGeom prst="rect">
                  <a:avLst/>
                </a:prstGeom>
                <a:blipFill>
                  <a:blip r:embed="rId4"/>
                  <a:stretch>
                    <a:fillRect r="-38462"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430568" y="2703899"/>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430568" y="2703899"/>
                  <a:ext cx="315158" cy="391902"/>
                </a:xfrm>
                <a:prstGeom prst="rect">
                  <a:avLst/>
                </a:prstGeom>
                <a:blipFill>
                  <a:blip r:embed="rId5"/>
                  <a:stretch>
                    <a:fillRect r="-42308"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9061937" y="1833042"/>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9061937" y="1833042"/>
                  <a:ext cx="437621" cy="391902"/>
                </a:xfrm>
                <a:prstGeom prst="rect">
                  <a:avLst/>
                </a:prstGeom>
                <a:blipFill>
                  <a:blip r:embed="rId6"/>
                  <a:stretch>
                    <a:fillRect r="-1428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1184379" y="2584855"/>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1184379" y="2584855"/>
                  <a:ext cx="315158" cy="369332"/>
                </a:xfrm>
                <a:prstGeom prst="rect">
                  <a:avLst/>
                </a:prstGeom>
                <a:blipFill>
                  <a:blip r:embed="rId7"/>
                  <a:stretch>
                    <a:fillRect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640106" y="2638585"/>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640106" y="2638585"/>
                  <a:ext cx="437621" cy="369332"/>
                </a:xfrm>
                <a:prstGeom prst="rect">
                  <a:avLst/>
                </a:prstGeom>
                <a:blipFill>
                  <a:blip r:embed="rId8"/>
                  <a:stretch>
                    <a:fillRect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608417" y="2716664"/>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608417" y="2716664"/>
                  <a:ext cx="437621" cy="391902"/>
                </a:xfrm>
                <a:prstGeom prst="rect">
                  <a:avLst/>
                </a:prstGeom>
                <a:blipFill>
                  <a:blip r:embed="rId9"/>
                  <a:stretch>
                    <a:fillRect r="-63889" b="-3226"/>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510960" y="3101237"/>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510960" y="3009796"/>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8178465" y="204542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8178465" y="2045427"/>
                  <a:ext cx="31515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434128" y="204697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434128" y="2046977"/>
                  <a:ext cx="315158" cy="369332"/>
                </a:xfrm>
                <a:prstGeom prst="rect">
                  <a:avLst/>
                </a:prstGeom>
                <a:blipFill>
                  <a:blip r:embed="rId11"/>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465173" y="2755146"/>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465173" y="2755146"/>
                  <a:ext cx="31515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43FF502-D688-8F4A-9AF5-D882B69689BA}"/>
                    </a:ext>
                  </a:extLst>
                </p:cNvPr>
                <p:cNvSpPr txBox="1"/>
                <p:nvPr/>
              </p:nvSpPr>
              <p:spPr>
                <a:xfrm>
                  <a:off x="11412984" y="2454222"/>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215" name="TextBox 214">
                  <a:extLst>
                    <a:ext uri="{FF2B5EF4-FFF2-40B4-BE49-F238E27FC236}">
                      <a16:creationId xmlns:a16="http://schemas.microsoft.com/office/drawing/2014/main" id="{F43FF502-D688-8F4A-9AF5-D882B69689BA}"/>
                    </a:ext>
                  </a:extLst>
                </p:cNvPr>
                <p:cNvSpPr txBox="1">
                  <a:spLocks noRot="1" noChangeAspect="1" noMove="1" noResize="1" noEditPoints="1" noAdjustHandles="1" noChangeArrowheads="1" noChangeShapeType="1" noTextEdit="1"/>
                </p:cNvSpPr>
                <p:nvPr/>
              </p:nvSpPr>
              <p:spPr>
                <a:xfrm>
                  <a:off x="11412984" y="2454222"/>
                  <a:ext cx="315158" cy="369332"/>
                </a:xfrm>
                <a:prstGeom prst="rect">
                  <a:avLst/>
                </a:prstGeom>
                <a:blipFill>
                  <a:blip r:embed="rId13"/>
                  <a:stretch>
                    <a:fillRect r="-42308"/>
                  </a:stretch>
                </a:blipFill>
              </p:spPr>
              <p:txBody>
                <a:bodyPr/>
                <a:lstStyle/>
                <a:p>
                  <a:r>
                    <a:rPr lang="en-US">
                      <a:noFill/>
                    </a:rPr>
                    <a:t> </a:t>
                  </a:r>
                </a:p>
              </p:txBody>
            </p:sp>
          </mc:Fallback>
        </mc:AlternateContent>
        <p:grpSp>
          <p:nvGrpSpPr>
            <p:cNvPr id="83" name="Group 13">
              <a:extLst>
                <a:ext uri="{FF2B5EF4-FFF2-40B4-BE49-F238E27FC236}">
                  <a16:creationId xmlns:a16="http://schemas.microsoft.com/office/drawing/2014/main" id="{AB159175-FED2-1E87-B94A-C4EB848DC993}"/>
                </a:ext>
              </a:extLst>
            </p:cNvPr>
            <p:cNvGrpSpPr>
              <a:grpSpLocks noChangeAspect="1"/>
            </p:cNvGrpSpPr>
            <p:nvPr/>
          </p:nvGrpSpPr>
          <p:grpSpPr bwMode="auto">
            <a:xfrm>
              <a:off x="8863270" y="2354360"/>
              <a:ext cx="152400" cy="152400"/>
              <a:chOff x="1344" y="2064"/>
              <a:chExt cx="192" cy="192"/>
            </a:xfrm>
          </p:grpSpPr>
          <p:sp>
            <p:nvSpPr>
              <p:cNvPr id="84" name="Oval 14">
                <a:extLst>
                  <a:ext uri="{FF2B5EF4-FFF2-40B4-BE49-F238E27FC236}">
                    <a16:creationId xmlns:a16="http://schemas.microsoft.com/office/drawing/2014/main" id="{6F1B9677-D2B7-4233-539E-CBFDD57D59D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DB1B6FFA-072F-43EC-EAA6-AB3EFB9AFA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6" name="Group 13">
              <a:extLst>
                <a:ext uri="{FF2B5EF4-FFF2-40B4-BE49-F238E27FC236}">
                  <a16:creationId xmlns:a16="http://schemas.microsoft.com/office/drawing/2014/main" id="{7F00014C-C49E-190E-7DD1-3F6FF4F44879}"/>
                </a:ext>
              </a:extLst>
            </p:cNvPr>
            <p:cNvGrpSpPr>
              <a:grpSpLocks noChangeAspect="1"/>
            </p:cNvGrpSpPr>
            <p:nvPr/>
          </p:nvGrpSpPr>
          <p:grpSpPr bwMode="auto">
            <a:xfrm>
              <a:off x="10465930" y="2354360"/>
              <a:ext cx="152400" cy="152400"/>
              <a:chOff x="1344" y="2064"/>
              <a:chExt cx="192" cy="192"/>
            </a:xfrm>
          </p:grpSpPr>
          <p:sp>
            <p:nvSpPr>
              <p:cNvPr id="87" name="Oval 14">
                <a:extLst>
                  <a:ext uri="{FF2B5EF4-FFF2-40B4-BE49-F238E27FC236}">
                    <a16:creationId xmlns:a16="http://schemas.microsoft.com/office/drawing/2014/main" id="{14B7439F-BBAC-11B1-EC2C-013202C0BB0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8" name="Rectangle 15">
                <a:extLst>
                  <a:ext uri="{FF2B5EF4-FFF2-40B4-BE49-F238E27FC236}">
                    <a16:creationId xmlns:a16="http://schemas.microsoft.com/office/drawing/2014/main" id="{7C73018C-7B57-C786-20B6-E0915E4380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965FAD8F-F778-267F-5DFA-FC2A4B92B1C7}"/>
                </a:ext>
              </a:extLst>
            </p:cNvPr>
            <p:cNvGrpSpPr>
              <a:grpSpLocks noChangeAspect="1"/>
            </p:cNvGrpSpPr>
            <p:nvPr/>
          </p:nvGrpSpPr>
          <p:grpSpPr bwMode="auto">
            <a:xfrm>
              <a:off x="11073549" y="2354076"/>
              <a:ext cx="152400" cy="152400"/>
              <a:chOff x="1344" y="2064"/>
              <a:chExt cx="192" cy="192"/>
            </a:xfrm>
          </p:grpSpPr>
          <p:sp>
            <p:nvSpPr>
              <p:cNvPr id="90" name="Oval 14">
                <a:extLst>
                  <a:ext uri="{FF2B5EF4-FFF2-40B4-BE49-F238E27FC236}">
                    <a16:creationId xmlns:a16="http://schemas.microsoft.com/office/drawing/2014/main" id="{D2744696-F0E8-C3CC-6298-C2F454BEE3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653257E4-11F3-0B38-C1DC-EDCBB372AD0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2936436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267894" y="-117002"/>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400886" y="1200966"/>
                <a:ext cx="8309717" cy="5203326"/>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a14:m>
                <a:r>
                  <a:rPr lang="en-US" b="0"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𝐷</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den>
                    </m:f>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𝑑</m:t>
                        </m:r>
                      </m:sub>
                    </m:sSub>
                    <m:r>
                      <a:rPr lang="en-US" i="1">
                        <a:latin typeface="Cambria Math" panose="02040503050406030204" pitchFamily="18" charset="0"/>
                      </a:rPr>
                      <m:t>=20</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a14:m>
                <a:r>
                  <a:rPr lang="en-US"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b="0"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𝑣</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r>
                          <a:rPr lang="en-US" b="0" i="1" smtClean="0">
                            <a:latin typeface="Cambria Math" panose="02040503050406030204" pitchFamily="18" charset="0"/>
                          </a:rPr>
                          <m:t>]</m:t>
                        </m:r>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m:t>
                        </m:r>
                      </m:den>
                    </m:f>
                  </m:oMath>
                </a14:m>
                <a:r>
                  <a:rPr lang="en-US" i="1" dirty="0">
                    <a:latin typeface="Cambria Math" panose="02040503050406030204" pitchFamily="18" charset="0"/>
                  </a:rPr>
                  <a:t> </a:t>
                </a:r>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oMath>
                </a14:m>
                <a:endParaRPr lang="en-US" b="0" i="0"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=100</m:t>
                    </m:r>
                    <m:r>
                      <a:rPr lang="en-US" b="0" i="1" smtClean="0">
                        <a:latin typeface="Cambria Math" panose="02040503050406030204" pitchFamily="18" charset="0"/>
                      </a:rPr>
                      <m:t>𝑘</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i="1" smtClean="0">
                        <a:latin typeface="Cambria Math" panose="02040503050406030204" pitchFamily="18" charset="0"/>
                        <a:ea typeface="Cambria Math" panose="02040503050406030204" pitchFamily="18" charset="0"/>
                      </a:rPr>
                      <m:t>Ω</m:t>
                    </m:r>
                  </m:oMath>
                </a14:m>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400886" y="1200966"/>
                <a:ext cx="8309717" cy="5203326"/>
              </a:xfrm>
              <a:prstGeom prst="rect">
                <a:avLst/>
              </a:prstGeom>
              <a:blipFill>
                <a:blip r:embed="rId3"/>
                <a:stretch>
                  <a:fillRect l="-458" t="-487" b="-2433"/>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0DB608-D812-5246-AD56-0F16786D1D31}"/>
              </a:ext>
            </a:extLst>
          </p:cNvPr>
          <p:cNvGrpSpPr/>
          <p:nvPr/>
        </p:nvGrpSpPr>
        <p:grpSpPr>
          <a:xfrm>
            <a:off x="8749497" y="263152"/>
            <a:ext cx="2766277" cy="2955750"/>
            <a:chOff x="9085826" y="263152"/>
            <a:chExt cx="2766277" cy="2955750"/>
          </a:xfrm>
        </p:grpSpPr>
        <p:sp>
          <p:nvSpPr>
            <p:cNvPr id="123" name="TextBox 122">
              <a:extLst>
                <a:ext uri="{FF2B5EF4-FFF2-40B4-BE49-F238E27FC236}">
                  <a16:creationId xmlns:a16="http://schemas.microsoft.com/office/drawing/2014/main" id="{7A3EAC3E-9F4B-0B44-9E84-ABC6484896D8}"/>
                </a:ext>
              </a:extLst>
            </p:cNvPr>
            <p:cNvSpPr txBox="1"/>
            <p:nvPr/>
          </p:nvSpPr>
          <p:spPr>
            <a:xfrm>
              <a:off x="9502180" y="263152"/>
              <a:ext cx="2074094" cy="369332"/>
            </a:xfrm>
            <a:prstGeom prst="rect">
              <a:avLst/>
            </a:prstGeom>
            <a:noFill/>
          </p:spPr>
          <p:txBody>
            <a:bodyPr wrap="none" rtlCol="0">
              <a:spAutoFit/>
            </a:bodyPr>
            <a:lstStyle/>
            <a:p>
              <a:r>
                <a:rPr lang="en-US" dirty="0"/>
                <a:t>FET common source</a:t>
              </a:r>
            </a:p>
          </p:txBody>
        </p:sp>
        <p:grpSp>
          <p:nvGrpSpPr>
            <p:cNvPr id="124" name="Group 210">
              <a:extLst>
                <a:ext uri="{FF2B5EF4-FFF2-40B4-BE49-F238E27FC236}">
                  <a16:creationId xmlns:a16="http://schemas.microsoft.com/office/drawing/2014/main" id="{D1AADDB2-A145-2245-A59A-A072112B3F28}"/>
                </a:ext>
              </a:extLst>
            </p:cNvPr>
            <p:cNvGrpSpPr>
              <a:grpSpLocks/>
            </p:cNvGrpSpPr>
            <p:nvPr/>
          </p:nvGrpSpPr>
          <p:grpSpPr bwMode="auto">
            <a:xfrm rot="5400000">
              <a:off x="9483873" y="1596436"/>
              <a:ext cx="248301" cy="673731"/>
              <a:chOff x="3216" y="1728"/>
              <a:chExt cx="192" cy="480"/>
            </a:xfrm>
          </p:grpSpPr>
          <p:sp>
            <p:nvSpPr>
              <p:cNvPr id="126" name="Line 8">
                <a:extLst>
                  <a:ext uri="{FF2B5EF4-FFF2-40B4-BE49-F238E27FC236}">
                    <a16:creationId xmlns:a16="http://schemas.microsoft.com/office/drawing/2014/main" id="{0A8815FE-6FE1-394A-9FDF-564BF393A9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9">
                <a:extLst>
                  <a:ext uri="{FF2B5EF4-FFF2-40B4-BE49-F238E27FC236}">
                    <a16:creationId xmlns:a16="http://schemas.microsoft.com/office/drawing/2014/main" id="{8EF78C25-505E-FF44-82DA-38C454715A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
                <a:extLst>
                  <a:ext uri="{FF2B5EF4-FFF2-40B4-BE49-F238E27FC236}">
                    <a16:creationId xmlns:a16="http://schemas.microsoft.com/office/drawing/2014/main" id="{82B29F89-B542-5A4C-AD78-8EC9A22C19D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1">
                <a:extLst>
                  <a:ext uri="{FF2B5EF4-FFF2-40B4-BE49-F238E27FC236}">
                    <a16:creationId xmlns:a16="http://schemas.microsoft.com/office/drawing/2014/main" id="{7C28F610-9324-FB45-8902-9F376BC70C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0" name="Group 129">
              <a:extLst>
                <a:ext uri="{FF2B5EF4-FFF2-40B4-BE49-F238E27FC236}">
                  <a16:creationId xmlns:a16="http://schemas.microsoft.com/office/drawing/2014/main" id="{10F26B39-1A7B-0341-968A-4957D8A42CBB}"/>
                </a:ext>
              </a:extLst>
            </p:cNvPr>
            <p:cNvGrpSpPr/>
            <p:nvPr/>
          </p:nvGrpSpPr>
          <p:grpSpPr>
            <a:xfrm>
              <a:off x="9901578" y="1432363"/>
              <a:ext cx="673731" cy="993205"/>
              <a:chOff x="2362200" y="1905000"/>
              <a:chExt cx="762000" cy="1219200"/>
            </a:xfrm>
          </p:grpSpPr>
          <p:cxnSp>
            <p:nvCxnSpPr>
              <p:cNvPr id="131" name="Straight Connector 130">
                <a:extLst>
                  <a:ext uri="{FF2B5EF4-FFF2-40B4-BE49-F238E27FC236}">
                    <a16:creationId xmlns:a16="http://schemas.microsoft.com/office/drawing/2014/main" id="{C0706B74-61E7-5845-BCDB-5CFB930E5E66}"/>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DF5D0A51-1140-1C43-93F0-755D319A39FF}"/>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F67ED47F-48DB-7A4E-8E1B-C0ABBF23673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FB86A06F-45A9-0043-919D-97082FDA4A4A}"/>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BB77766E-B45A-8E4D-BCFC-8D08AC48080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6" name="Straight Arrow Connector 195">
                <a:extLst>
                  <a:ext uri="{FF2B5EF4-FFF2-40B4-BE49-F238E27FC236}">
                    <a16:creationId xmlns:a16="http://schemas.microsoft.com/office/drawing/2014/main" id="{24B17DE3-BF65-8E48-8D92-3EA0206547E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0" name="TextBox 199">
                <a:extLst>
                  <a:ext uri="{FF2B5EF4-FFF2-40B4-BE49-F238E27FC236}">
                    <a16:creationId xmlns:a16="http://schemas.microsoft.com/office/drawing/2014/main" id="{545FCC4F-7025-674D-A456-DF226C927C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01" name="TextBox 200">
                <a:extLst>
                  <a:ext uri="{FF2B5EF4-FFF2-40B4-BE49-F238E27FC236}">
                    <a16:creationId xmlns:a16="http://schemas.microsoft.com/office/drawing/2014/main" id="{4B8FF7CB-DCF8-9A41-9A13-56F08683CCBC}"/>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02" name="TextBox 201">
                <a:extLst>
                  <a:ext uri="{FF2B5EF4-FFF2-40B4-BE49-F238E27FC236}">
                    <a16:creationId xmlns:a16="http://schemas.microsoft.com/office/drawing/2014/main" id="{10B8FE4D-5188-9647-B379-5BFA0E0BA60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203" name="Group 220">
              <a:extLst>
                <a:ext uri="{FF2B5EF4-FFF2-40B4-BE49-F238E27FC236}">
                  <a16:creationId xmlns:a16="http://schemas.microsoft.com/office/drawing/2014/main" id="{B731612C-3027-6D46-A9ED-B9072EA6BBAF}"/>
                </a:ext>
              </a:extLst>
            </p:cNvPr>
            <p:cNvGrpSpPr>
              <a:grpSpLocks/>
            </p:cNvGrpSpPr>
            <p:nvPr/>
          </p:nvGrpSpPr>
          <p:grpSpPr bwMode="auto">
            <a:xfrm>
              <a:off x="9872708" y="2505043"/>
              <a:ext cx="134746" cy="248301"/>
              <a:chOff x="3264" y="3072"/>
              <a:chExt cx="96" cy="192"/>
            </a:xfrm>
          </p:grpSpPr>
          <p:sp>
            <p:nvSpPr>
              <p:cNvPr id="204" name="Line 17">
                <a:extLst>
                  <a:ext uri="{FF2B5EF4-FFF2-40B4-BE49-F238E27FC236}">
                    <a16:creationId xmlns:a16="http://schemas.microsoft.com/office/drawing/2014/main" id="{E5CC40A1-A66F-2345-A4C4-29A3971ECB5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5" name="Freeform 18">
                <a:extLst>
                  <a:ext uri="{FF2B5EF4-FFF2-40B4-BE49-F238E27FC236}">
                    <a16:creationId xmlns:a16="http://schemas.microsoft.com/office/drawing/2014/main" id="{7A9ACD07-74F5-B14B-A1A5-15B19FAE81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14" name="Group 210">
              <a:extLst>
                <a:ext uri="{FF2B5EF4-FFF2-40B4-BE49-F238E27FC236}">
                  <a16:creationId xmlns:a16="http://schemas.microsoft.com/office/drawing/2014/main" id="{11A71186-5D46-1D4B-BB8F-5626AD606A07}"/>
                </a:ext>
              </a:extLst>
            </p:cNvPr>
            <p:cNvGrpSpPr>
              <a:grpSpLocks/>
            </p:cNvGrpSpPr>
            <p:nvPr/>
          </p:nvGrpSpPr>
          <p:grpSpPr bwMode="auto">
            <a:xfrm rot="5400000">
              <a:off x="10778406" y="1468441"/>
              <a:ext cx="248301" cy="673731"/>
              <a:chOff x="3216" y="1728"/>
              <a:chExt cx="192" cy="480"/>
            </a:xfrm>
          </p:grpSpPr>
          <p:sp>
            <p:nvSpPr>
              <p:cNvPr id="219" name="Line 8">
                <a:extLst>
                  <a:ext uri="{FF2B5EF4-FFF2-40B4-BE49-F238E27FC236}">
                    <a16:creationId xmlns:a16="http://schemas.microsoft.com/office/drawing/2014/main" id="{E52326CA-C664-0D40-AC7C-8058F0AAD94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FB68B310-2421-DB48-B0FF-C5D9CC78330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AAF5C03F-AE0A-5D47-AC1C-8C2693FEB1C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3AF882DF-ACEA-4943-A7EF-808F5C8DBDB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E2DB8028-8F2A-F14B-B4C6-5D96DBBA695D}"/>
                </a:ext>
              </a:extLst>
            </p:cNvPr>
            <p:cNvSpPr>
              <a:spLocks noChangeAspect="1"/>
            </p:cNvSpPr>
            <p:nvPr/>
          </p:nvSpPr>
          <p:spPr bwMode="auto">
            <a:xfrm>
              <a:off x="10507938" y="82859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12">
              <a:extLst>
                <a:ext uri="{FF2B5EF4-FFF2-40B4-BE49-F238E27FC236}">
                  <a16:creationId xmlns:a16="http://schemas.microsoft.com/office/drawing/2014/main" id="{600C5A9F-0E22-5E4C-96B7-3575AA4C903A}"/>
                </a:ext>
              </a:extLst>
            </p:cNvPr>
            <p:cNvSpPr>
              <a:spLocks noChangeAspect="1"/>
            </p:cNvSpPr>
            <p:nvPr/>
          </p:nvSpPr>
          <p:spPr bwMode="auto">
            <a:xfrm>
              <a:off x="9872705" y="1937085"/>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 name="Freeform 12">
              <a:extLst>
                <a:ext uri="{FF2B5EF4-FFF2-40B4-BE49-F238E27FC236}">
                  <a16:creationId xmlns:a16="http://schemas.microsoft.com/office/drawing/2014/main" id="{C63E9DA1-234A-2340-9C95-57CF260C70C9}"/>
                </a:ext>
              </a:extLst>
            </p:cNvPr>
            <p:cNvSpPr>
              <a:spLocks noChangeAspect="1"/>
            </p:cNvSpPr>
            <p:nvPr/>
          </p:nvSpPr>
          <p:spPr bwMode="auto">
            <a:xfrm>
              <a:off x="10507934" y="2371614"/>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7" name="Group 220">
              <a:extLst>
                <a:ext uri="{FF2B5EF4-FFF2-40B4-BE49-F238E27FC236}">
                  <a16:creationId xmlns:a16="http://schemas.microsoft.com/office/drawing/2014/main" id="{796F758E-24C6-A54D-95EA-AE250BED7F8B}"/>
                </a:ext>
              </a:extLst>
            </p:cNvPr>
            <p:cNvGrpSpPr>
              <a:grpSpLocks/>
            </p:cNvGrpSpPr>
            <p:nvPr/>
          </p:nvGrpSpPr>
          <p:grpSpPr bwMode="auto">
            <a:xfrm>
              <a:off x="10516711" y="2970601"/>
              <a:ext cx="134746" cy="248301"/>
              <a:chOff x="3264" y="3072"/>
              <a:chExt cx="96" cy="192"/>
            </a:xfrm>
          </p:grpSpPr>
          <p:sp>
            <p:nvSpPr>
              <p:cNvPr id="268" name="Line 17">
                <a:extLst>
                  <a:ext uri="{FF2B5EF4-FFF2-40B4-BE49-F238E27FC236}">
                    <a16:creationId xmlns:a16="http://schemas.microsoft.com/office/drawing/2014/main" id="{C8F446A9-C889-AC4A-A3C2-5F0FA686F12E}"/>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69" name="Freeform 18">
                <a:extLst>
                  <a:ext uri="{FF2B5EF4-FFF2-40B4-BE49-F238E27FC236}">
                    <a16:creationId xmlns:a16="http://schemas.microsoft.com/office/drawing/2014/main" id="{409BD719-A500-2648-B562-091ECAFA69F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39CE29D-6210-8440-9081-0A6B07CF50BA}"/>
                    </a:ext>
                  </a:extLst>
                </p:cNvPr>
                <p:cNvSpPr txBox="1"/>
                <p:nvPr/>
              </p:nvSpPr>
              <p:spPr>
                <a:xfrm>
                  <a:off x="10726219" y="136467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270" name="TextBox 269">
                  <a:extLst>
                    <a:ext uri="{FF2B5EF4-FFF2-40B4-BE49-F238E27FC236}">
                      <a16:creationId xmlns:a16="http://schemas.microsoft.com/office/drawing/2014/main" id="{A39CE29D-6210-8440-9081-0A6B07CF50BA}"/>
                    </a:ext>
                  </a:extLst>
                </p:cNvPr>
                <p:cNvSpPr txBox="1">
                  <a:spLocks noRot="1" noChangeAspect="1" noMove="1" noResize="1" noEditPoints="1" noAdjustHandles="1" noChangeArrowheads="1" noChangeShapeType="1" noTextEdit="1"/>
                </p:cNvSpPr>
                <p:nvPr/>
              </p:nvSpPr>
              <p:spPr>
                <a:xfrm>
                  <a:off x="10726219" y="1364675"/>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4BECC257-9D9D-954D-A63B-A030FC4853CD}"/>
                    </a:ext>
                  </a:extLst>
                </p:cNvPr>
                <p:cNvSpPr txBox="1"/>
                <p:nvPr/>
              </p:nvSpPr>
              <p:spPr>
                <a:xfrm>
                  <a:off x="9342273" y="1993221"/>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71" name="TextBox 270">
                  <a:extLst>
                    <a:ext uri="{FF2B5EF4-FFF2-40B4-BE49-F238E27FC236}">
                      <a16:creationId xmlns:a16="http://schemas.microsoft.com/office/drawing/2014/main" id="{4BECC257-9D9D-954D-A63B-A030FC4853CD}"/>
                    </a:ext>
                  </a:extLst>
                </p:cNvPr>
                <p:cNvSpPr txBox="1">
                  <a:spLocks noRot="1" noChangeAspect="1" noMove="1" noResize="1" noEditPoints="1" noAdjustHandles="1" noChangeArrowheads="1" noChangeShapeType="1" noTextEdit="1"/>
                </p:cNvSpPr>
                <p:nvPr/>
              </p:nvSpPr>
              <p:spPr>
                <a:xfrm>
                  <a:off x="9342273" y="1993221"/>
                  <a:ext cx="5605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14526069-FF34-9E4D-BBBB-DBD689936CAB}"/>
                    </a:ext>
                  </a:extLst>
                </p:cNvPr>
                <p:cNvSpPr txBox="1"/>
                <p:nvPr/>
              </p:nvSpPr>
              <p:spPr>
                <a:xfrm>
                  <a:off x="9976256" y="216158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72" name="TextBox 271">
                  <a:extLst>
                    <a:ext uri="{FF2B5EF4-FFF2-40B4-BE49-F238E27FC236}">
                      <a16:creationId xmlns:a16="http://schemas.microsoft.com/office/drawing/2014/main" id="{14526069-FF34-9E4D-BBBB-DBD689936CAB}"/>
                    </a:ext>
                  </a:extLst>
                </p:cNvPr>
                <p:cNvSpPr txBox="1">
                  <a:spLocks noRot="1" noChangeAspect="1" noMove="1" noResize="1" noEditPoints="1" noAdjustHandles="1" noChangeArrowheads="1" noChangeShapeType="1" noTextEdit="1"/>
                </p:cNvSpPr>
                <p:nvPr/>
              </p:nvSpPr>
              <p:spPr>
                <a:xfrm>
                  <a:off x="9976256" y="2161586"/>
                  <a:ext cx="5605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78D60F4E-8CB2-AF42-9995-CEF8F7EE5124}"/>
                    </a:ext>
                  </a:extLst>
                </p:cNvPr>
                <p:cNvSpPr txBox="1"/>
                <p:nvPr/>
              </p:nvSpPr>
              <p:spPr>
                <a:xfrm>
                  <a:off x="10610338" y="2572102"/>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73" name="TextBox 272">
                  <a:extLst>
                    <a:ext uri="{FF2B5EF4-FFF2-40B4-BE49-F238E27FC236}">
                      <a16:creationId xmlns:a16="http://schemas.microsoft.com/office/drawing/2014/main" id="{78D60F4E-8CB2-AF42-9995-CEF8F7EE5124}"/>
                    </a:ext>
                  </a:extLst>
                </p:cNvPr>
                <p:cNvSpPr txBox="1">
                  <a:spLocks noRot="1" noChangeAspect="1" noMove="1" noResize="1" noEditPoints="1" noAdjustHandles="1" noChangeArrowheads="1" noChangeShapeType="1" noTextEdit="1"/>
                </p:cNvSpPr>
                <p:nvPr/>
              </p:nvSpPr>
              <p:spPr>
                <a:xfrm>
                  <a:off x="10610338" y="2572102"/>
                  <a:ext cx="56055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E6368B34-D83F-5E41-8546-B909C6BC7B3C}"/>
                    </a:ext>
                  </a:extLst>
                </p:cNvPr>
                <p:cNvSpPr txBox="1"/>
                <p:nvPr/>
              </p:nvSpPr>
              <p:spPr>
                <a:xfrm>
                  <a:off x="10620262" y="94932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74" name="TextBox 273">
                  <a:extLst>
                    <a:ext uri="{FF2B5EF4-FFF2-40B4-BE49-F238E27FC236}">
                      <a16:creationId xmlns:a16="http://schemas.microsoft.com/office/drawing/2014/main" id="{E6368B34-D83F-5E41-8546-B909C6BC7B3C}"/>
                    </a:ext>
                  </a:extLst>
                </p:cNvPr>
                <p:cNvSpPr txBox="1">
                  <a:spLocks noRot="1" noChangeAspect="1" noMove="1" noResize="1" noEditPoints="1" noAdjustHandles="1" noChangeArrowheads="1" noChangeShapeType="1" noTextEdit="1"/>
                </p:cNvSpPr>
                <p:nvPr/>
              </p:nvSpPr>
              <p:spPr>
                <a:xfrm>
                  <a:off x="10620262" y="949325"/>
                  <a:ext cx="560558" cy="300871"/>
                </a:xfrm>
                <a:prstGeom prst="rect">
                  <a:avLst/>
                </a:prstGeom>
                <a:blipFill>
                  <a:blip r:embed="rId8"/>
                  <a:stretch>
                    <a:fillRect b="-20000"/>
                  </a:stretch>
                </a:blipFill>
              </p:spPr>
              <p:txBody>
                <a:bodyPr/>
                <a:lstStyle/>
                <a:p>
                  <a:r>
                    <a:rPr lang="en-US">
                      <a:noFill/>
                    </a:rPr>
                    <a:t> </a:t>
                  </a:r>
                </a:p>
              </p:txBody>
            </p:sp>
          </mc:Fallback>
        </mc:AlternateContent>
        <p:grpSp>
          <p:nvGrpSpPr>
            <p:cNvPr id="275" name="Group 13">
              <a:extLst>
                <a:ext uri="{FF2B5EF4-FFF2-40B4-BE49-F238E27FC236}">
                  <a16:creationId xmlns:a16="http://schemas.microsoft.com/office/drawing/2014/main" id="{919599B4-9A49-814F-8C7E-1AE12593D08E}"/>
                </a:ext>
              </a:extLst>
            </p:cNvPr>
            <p:cNvGrpSpPr>
              <a:grpSpLocks/>
            </p:cNvGrpSpPr>
            <p:nvPr/>
          </p:nvGrpSpPr>
          <p:grpSpPr bwMode="auto">
            <a:xfrm>
              <a:off x="10481335" y="717427"/>
              <a:ext cx="182880" cy="185350"/>
              <a:chOff x="1344" y="2064"/>
              <a:chExt cx="192" cy="192"/>
            </a:xfrm>
          </p:grpSpPr>
          <p:sp>
            <p:nvSpPr>
              <p:cNvPr id="276" name="Oval 14">
                <a:extLst>
                  <a:ext uri="{FF2B5EF4-FFF2-40B4-BE49-F238E27FC236}">
                    <a16:creationId xmlns:a16="http://schemas.microsoft.com/office/drawing/2014/main" id="{ADCCB5AD-8524-D54F-9FB4-AC7A927C21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7" name="Rectangle 15">
                <a:extLst>
                  <a:ext uri="{FF2B5EF4-FFF2-40B4-BE49-F238E27FC236}">
                    <a16:creationId xmlns:a16="http://schemas.microsoft.com/office/drawing/2014/main" id="{1A971C37-254B-FF40-B6E0-54F3F11A82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27A7EAE4-D532-A34D-B063-425645D86648}"/>
                    </a:ext>
                  </a:extLst>
                </p:cNvPr>
                <p:cNvSpPr txBox="1"/>
                <p:nvPr/>
              </p:nvSpPr>
              <p:spPr>
                <a:xfrm>
                  <a:off x="9085826" y="155116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8" name="TextBox 277">
                  <a:extLst>
                    <a:ext uri="{FF2B5EF4-FFF2-40B4-BE49-F238E27FC236}">
                      <a16:creationId xmlns:a16="http://schemas.microsoft.com/office/drawing/2014/main" id="{27A7EAE4-D532-A34D-B063-425645D86648}"/>
                    </a:ext>
                  </a:extLst>
                </p:cNvPr>
                <p:cNvSpPr txBox="1">
                  <a:spLocks noRot="1" noChangeAspect="1" noMove="1" noResize="1" noEditPoints="1" noAdjustHandles="1" noChangeArrowheads="1" noChangeShapeType="1" noTextEdit="1"/>
                </p:cNvSpPr>
                <p:nvPr/>
              </p:nvSpPr>
              <p:spPr>
                <a:xfrm>
                  <a:off x="9085826" y="1551165"/>
                  <a:ext cx="560558" cy="300871"/>
                </a:xfrm>
                <a:prstGeom prst="rect">
                  <a:avLst/>
                </a:prstGeom>
                <a:blipFill>
                  <a:blip r:embed="rId9"/>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25A3AC3E-5291-1C4C-A572-8063531E970C}"/>
                    </a:ext>
                  </a:extLst>
                </p:cNvPr>
                <p:cNvSpPr txBox="1"/>
                <p:nvPr/>
              </p:nvSpPr>
              <p:spPr>
                <a:xfrm>
                  <a:off x="11043712" y="1417964"/>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79" name="TextBox 278">
                  <a:extLst>
                    <a:ext uri="{FF2B5EF4-FFF2-40B4-BE49-F238E27FC236}">
                      <a16:creationId xmlns:a16="http://schemas.microsoft.com/office/drawing/2014/main" id="{25A3AC3E-5291-1C4C-A572-8063531E970C}"/>
                    </a:ext>
                  </a:extLst>
                </p:cNvPr>
                <p:cNvSpPr txBox="1">
                  <a:spLocks noRot="1" noChangeAspect="1" noMove="1" noResize="1" noEditPoints="1" noAdjustHandles="1" noChangeArrowheads="1" noChangeShapeType="1" noTextEdit="1"/>
                </p:cNvSpPr>
                <p:nvPr/>
              </p:nvSpPr>
              <p:spPr>
                <a:xfrm>
                  <a:off x="11043712" y="1417964"/>
                  <a:ext cx="560558" cy="300871"/>
                </a:xfrm>
                <a:prstGeom prst="rect">
                  <a:avLst/>
                </a:prstGeom>
                <a:blipFill>
                  <a:blip r:embed="rId10"/>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88038962-A15E-FC40-94C7-C2BD8BB6B45D}"/>
                    </a:ext>
                  </a:extLst>
                </p:cNvPr>
                <p:cNvSpPr txBox="1"/>
                <p:nvPr/>
              </p:nvSpPr>
              <p:spPr>
                <a:xfrm>
                  <a:off x="10642680" y="61214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80" name="TextBox 279">
                  <a:extLst>
                    <a:ext uri="{FF2B5EF4-FFF2-40B4-BE49-F238E27FC236}">
                      <a16:creationId xmlns:a16="http://schemas.microsoft.com/office/drawing/2014/main" id="{88038962-A15E-FC40-94C7-C2BD8BB6B45D}"/>
                    </a:ext>
                  </a:extLst>
                </p:cNvPr>
                <p:cNvSpPr txBox="1">
                  <a:spLocks noRot="1" noChangeAspect="1" noMove="1" noResize="1" noEditPoints="1" noAdjustHandles="1" noChangeArrowheads="1" noChangeShapeType="1" noTextEdit="1"/>
                </p:cNvSpPr>
                <p:nvPr/>
              </p:nvSpPr>
              <p:spPr>
                <a:xfrm>
                  <a:off x="10642680" y="612148"/>
                  <a:ext cx="560558" cy="369332"/>
                </a:xfrm>
                <a:prstGeom prst="rect">
                  <a:avLst/>
                </a:prstGeom>
                <a:blipFill>
                  <a:blip r:embed="rId11"/>
                  <a:stretch>
                    <a:fillRect/>
                  </a:stretch>
                </a:blipFill>
              </p:spPr>
              <p:txBody>
                <a:bodyPr/>
                <a:lstStyle/>
                <a:p>
                  <a:r>
                    <a:rPr lang="en-US">
                      <a:noFill/>
                    </a:rPr>
                    <a:t> </a:t>
                  </a:r>
                </a:p>
              </p:txBody>
            </p:sp>
          </mc:Fallback>
        </mc:AlternateContent>
        <p:sp>
          <p:nvSpPr>
            <p:cNvPr id="286" name="Freeform 12">
              <a:extLst>
                <a:ext uri="{FF2B5EF4-FFF2-40B4-BE49-F238E27FC236}">
                  <a16:creationId xmlns:a16="http://schemas.microsoft.com/office/drawing/2014/main" id="{4C439AE9-0C9A-0048-80FB-518A2BEBD579}"/>
                </a:ext>
              </a:extLst>
            </p:cNvPr>
            <p:cNvSpPr>
              <a:spLocks noChangeAspect="1"/>
            </p:cNvSpPr>
            <p:nvPr/>
          </p:nvSpPr>
          <p:spPr bwMode="auto">
            <a:xfrm>
              <a:off x="11164092" y="180791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7" name="Group 220">
              <a:extLst>
                <a:ext uri="{FF2B5EF4-FFF2-40B4-BE49-F238E27FC236}">
                  <a16:creationId xmlns:a16="http://schemas.microsoft.com/office/drawing/2014/main" id="{13671EA6-2FE5-0C4E-AD07-4A3D27BF3448}"/>
                </a:ext>
              </a:extLst>
            </p:cNvPr>
            <p:cNvGrpSpPr>
              <a:grpSpLocks/>
            </p:cNvGrpSpPr>
            <p:nvPr/>
          </p:nvGrpSpPr>
          <p:grpSpPr bwMode="auto">
            <a:xfrm>
              <a:off x="11172869" y="2384863"/>
              <a:ext cx="134746" cy="248301"/>
              <a:chOff x="3264" y="3072"/>
              <a:chExt cx="96" cy="192"/>
            </a:xfrm>
          </p:grpSpPr>
          <p:sp>
            <p:nvSpPr>
              <p:cNvPr id="288" name="Line 17">
                <a:extLst>
                  <a:ext uri="{FF2B5EF4-FFF2-40B4-BE49-F238E27FC236}">
                    <a16:creationId xmlns:a16="http://schemas.microsoft.com/office/drawing/2014/main" id="{59CDDD42-C627-424D-BA22-7683AC9C8335}"/>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9" name="Freeform 18">
                <a:extLst>
                  <a:ext uri="{FF2B5EF4-FFF2-40B4-BE49-F238E27FC236}">
                    <a16:creationId xmlns:a16="http://schemas.microsoft.com/office/drawing/2014/main" id="{C556E857-CEFF-BE40-B476-0CB148B24A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AC9BC781-5062-8241-B17E-F11B60CEA6DF}"/>
                    </a:ext>
                  </a:extLst>
                </p:cNvPr>
                <p:cNvSpPr txBox="1"/>
                <p:nvPr/>
              </p:nvSpPr>
              <p:spPr>
                <a:xfrm>
                  <a:off x="11291545" y="212958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90" name="TextBox 289">
                  <a:extLst>
                    <a:ext uri="{FF2B5EF4-FFF2-40B4-BE49-F238E27FC236}">
                      <a16:creationId xmlns:a16="http://schemas.microsoft.com/office/drawing/2014/main" id="{AC9BC781-5062-8241-B17E-F11B60CEA6DF}"/>
                    </a:ext>
                  </a:extLst>
                </p:cNvPr>
                <p:cNvSpPr txBox="1">
                  <a:spLocks noRot="1" noChangeAspect="1" noMove="1" noResize="1" noEditPoints="1" noAdjustHandles="1" noChangeArrowheads="1" noChangeShapeType="1" noTextEdit="1"/>
                </p:cNvSpPr>
                <p:nvPr/>
              </p:nvSpPr>
              <p:spPr>
                <a:xfrm>
                  <a:off x="11291545" y="2129588"/>
                  <a:ext cx="560558" cy="369332"/>
                </a:xfrm>
                <a:prstGeom prst="rect">
                  <a:avLst/>
                </a:prstGeom>
                <a:blipFill>
                  <a:blip r:embed="rId12"/>
                  <a:stretch>
                    <a:fillRect/>
                  </a:stretch>
                </a:blipFill>
              </p:spPr>
              <p:txBody>
                <a:bodyPr/>
                <a:lstStyle/>
                <a:p>
                  <a:r>
                    <a:rPr lang="en-US">
                      <a:noFill/>
                    </a:rPr>
                    <a:t> </a:t>
                  </a:r>
                </a:p>
              </p:txBody>
            </p:sp>
          </mc:Fallback>
        </mc:AlternateContent>
        <p:grpSp>
          <p:nvGrpSpPr>
            <p:cNvPr id="125" name="Group 13">
              <a:extLst>
                <a:ext uri="{FF2B5EF4-FFF2-40B4-BE49-F238E27FC236}">
                  <a16:creationId xmlns:a16="http://schemas.microsoft.com/office/drawing/2014/main" id="{93E7A1B7-781C-2B4B-A1F3-0B083ADC5BEC}"/>
                </a:ext>
              </a:extLst>
            </p:cNvPr>
            <p:cNvGrpSpPr>
              <a:grpSpLocks/>
            </p:cNvGrpSpPr>
            <p:nvPr/>
          </p:nvGrpSpPr>
          <p:grpSpPr bwMode="auto">
            <a:xfrm>
              <a:off x="9155667" y="1834329"/>
              <a:ext cx="182880" cy="185350"/>
              <a:chOff x="1344" y="2064"/>
              <a:chExt cx="192" cy="192"/>
            </a:xfrm>
          </p:grpSpPr>
          <p:sp>
            <p:nvSpPr>
              <p:cNvPr id="132" name="Oval 14">
                <a:extLst>
                  <a:ext uri="{FF2B5EF4-FFF2-40B4-BE49-F238E27FC236}">
                    <a16:creationId xmlns:a16="http://schemas.microsoft.com/office/drawing/2014/main" id="{B779EDDD-5959-274F-AF15-C85363C822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3" name="Rectangle 15">
                <a:extLst>
                  <a:ext uri="{FF2B5EF4-FFF2-40B4-BE49-F238E27FC236}">
                    <a16:creationId xmlns:a16="http://schemas.microsoft.com/office/drawing/2014/main" id="{2C7BE4AB-F878-EA4E-B8CA-B4F20EB578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7" name="Group 13">
              <a:extLst>
                <a:ext uri="{FF2B5EF4-FFF2-40B4-BE49-F238E27FC236}">
                  <a16:creationId xmlns:a16="http://schemas.microsoft.com/office/drawing/2014/main" id="{58A14289-806D-7A4D-9A0C-29660A6D8635}"/>
                </a:ext>
              </a:extLst>
            </p:cNvPr>
            <p:cNvGrpSpPr>
              <a:grpSpLocks/>
            </p:cNvGrpSpPr>
            <p:nvPr/>
          </p:nvGrpSpPr>
          <p:grpSpPr bwMode="auto">
            <a:xfrm>
              <a:off x="11147301" y="1721595"/>
              <a:ext cx="182880" cy="185350"/>
              <a:chOff x="1344" y="2064"/>
              <a:chExt cx="192" cy="192"/>
            </a:xfrm>
          </p:grpSpPr>
          <p:sp>
            <p:nvSpPr>
              <p:cNvPr id="138" name="Oval 14">
                <a:extLst>
                  <a:ext uri="{FF2B5EF4-FFF2-40B4-BE49-F238E27FC236}">
                    <a16:creationId xmlns:a16="http://schemas.microsoft.com/office/drawing/2014/main" id="{553DC696-A3BE-9440-B454-18620B4A9AF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9" name="Rectangle 15">
                <a:extLst>
                  <a:ext uri="{FF2B5EF4-FFF2-40B4-BE49-F238E27FC236}">
                    <a16:creationId xmlns:a16="http://schemas.microsoft.com/office/drawing/2014/main" id="{9E9772C8-3D96-5F42-8805-BF4846E4B3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0" name="Group 13">
              <a:extLst>
                <a:ext uri="{FF2B5EF4-FFF2-40B4-BE49-F238E27FC236}">
                  <a16:creationId xmlns:a16="http://schemas.microsoft.com/office/drawing/2014/main" id="{45C2E37D-015E-1040-9D2C-363AF489D755}"/>
                </a:ext>
              </a:extLst>
            </p:cNvPr>
            <p:cNvGrpSpPr>
              <a:grpSpLocks/>
            </p:cNvGrpSpPr>
            <p:nvPr/>
          </p:nvGrpSpPr>
          <p:grpSpPr bwMode="auto">
            <a:xfrm>
              <a:off x="9846685" y="1836417"/>
              <a:ext cx="182880" cy="185350"/>
              <a:chOff x="1344" y="2064"/>
              <a:chExt cx="192" cy="192"/>
            </a:xfrm>
          </p:grpSpPr>
          <p:sp>
            <p:nvSpPr>
              <p:cNvPr id="141" name="Oval 14">
                <a:extLst>
                  <a:ext uri="{FF2B5EF4-FFF2-40B4-BE49-F238E27FC236}">
                    <a16:creationId xmlns:a16="http://schemas.microsoft.com/office/drawing/2014/main" id="{F19C5C70-60CC-F54C-B538-85DB12E21C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7A4B3C62-8D7F-4F4E-836E-BC07D4B48D3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3" name="Freeform 12">
              <a:extLst>
                <a:ext uri="{FF2B5EF4-FFF2-40B4-BE49-F238E27FC236}">
                  <a16:creationId xmlns:a16="http://schemas.microsoft.com/office/drawing/2014/main" id="{E8DABC58-1DD3-4B4C-B41F-21745A223EFC}"/>
                </a:ext>
              </a:extLst>
            </p:cNvPr>
            <p:cNvSpPr>
              <a:spLocks noChangeAspect="1"/>
            </p:cNvSpPr>
            <p:nvPr/>
          </p:nvSpPr>
          <p:spPr bwMode="auto">
            <a:xfrm>
              <a:off x="9874793" y="130034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AA669DA3-2F12-134A-B15C-71A67CA1ACDE}"/>
                    </a:ext>
                  </a:extLst>
                </p:cNvPr>
                <p:cNvSpPr txBox="1"/>
                <p:nvPr/>
              </p:nvSpPr>
              <p:spPr>
                <a:xfrm>
                  <a:off x="9487402" y="128675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AA669DA3-2F12-134A-B15C-71A67CA1ACDE}"/>
                    </a:ext>
                  </a:extLst>
                </p:cNvPr>
                <p:cNvSpPr txBox="1">
                  <a:spLocks noRot="1" noChangeAspect="1" noMove="1" noResize="1" noEditPoints="1" noAdjustHandles="1" noChangeArrowheads="1" noChangeShapeType="1" noTextEdit="1"/>
                </p:cNvSpPr>
                <p:nvPr/>
              </p:nvSpPr>
              <p:spPr>
                <a:xfrm>
                  <a:off x="9487402" y="1286756"/>
                  <a:ext cx="560558" cy="369332"/>
                </a:xfrm>
                <a:prstGeom prst="rect">
                  <a:avLst/>
                </a:prstGeom>
                <a:blipFill>
                  <a:blip r:embed="rId1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CA765515-D1CF-D64E-9721-33284D387529}"/>
                </a:ext>
              </a:extLst>
            </p:cNvPr>
            <p:cNvCxnSpPr/>
            <p:nvPr/>
          </p:nvCxnSpPr>
          <p:spPr>
            <a:xfrm>
              <a:off x="9938125" y="809785"/>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2C60BD7-9575-7A46-9C2A-AC400FAD03BF}"/>
                </a:ext>
              </a:extLst>
            </p:cNvPr>
            <p:cNvCxnSpPr>
              <a:cxnSpLocks/>
            </p:cNvCxnSpPr>
            <p:nvPr/>
          </p:nvCxnSpPr>
          <p:spPr>
            <a:xfrm flipH="1">
              <a:off x="9924705" y="796814"/>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8F84157-82DB-F943-ACE4-70D174E21E59}"/>
              </a:ext>
            </a:extLst>
          </p:cNvPr>
          <p:cNvGrpSpPr/>
          <p:nvPr/>
        </p:nvGrpSpPr>
        <p:grpSpPr>
          <a:xfrm>
            <a:off x="8817819" y="3513483"/>
            <a:ext cx="2766277" cy="2994021"/>
            <a:chOff x="9238226" y="3597563"/>
            <a:chExt cx="2766277" cy="2994021"/>
          </a:xfrm>
        </p:grpSpPr>
        <p:sp>
          <p:nvSpPr>
            <p:cNvPr id="155" name="TextBox 154">
              <a:extLst>
                <a:ext uri="{FF2B5EF4-FFF2-40B4-BE49-F238E27FC236}">
                  <a16:creationId xmlns:a16="http://schemas.microsoft.com/office/drawing/2014/main" id="{28A691DA-9863-8E49-ADAB-B44F6E13B835}"/>
                </a:ext>
              </a:extLst>
            </p:cNvPr>
            <p:cNvSpPr txBox="1"/>
            <p:nvPr/>
          </p:nvSpPr>
          <p:spPr>
            <a:xfrm>
              <a:off x="9605925" y="3597563"/>
              <a:ext cx="1709337" cy="300871"/>
            </a:xfrm>
            <a:prstGeom prst="rect">
              <a:avLst/>
            </a:prstGeom>
            <a:noFill/>
          </p:spPr>
          <p:txBody>
            <a:bodyPr wrap="none" rtlCol="0">
              <a:spAutoFit/>
            </a:bodyPr>
            <a:lstStyle/>
            <a:p>
              <a:r>
                <a:rPr lang="en-US" dirty="0"/>
                <a:t>FET common drain</a:t>
              </a:r>
            </a:p>
          </p:txBody>
        </p:sp>
        <p:grpSp>
          <p:nvGrpSpPr>
            <p:cNvPr id="146" name="Group 210">
              <a:extLst>
                <a:ext uri="{FF2B5EF4-FFF2-40B4-BE49-F238E27FC236}">
                  <a16:creationId xmlns:a16="http://schemas.microsoft.com/office/drawing/2014/main" id="{685F6E76-528A-1E42-A50D-DB803A24FE54}"/>
                </a:ext>
              </a:extLst>
            </p:cNvPr>
            <p:cNvGrpSpPr>
              <a:grpSpLocks/>
            </p:cNvGrpSpPr>
            <p:nvPr/>
          </p:nvGrpSpPr>
          <p:grpSpPr bwMode="auto">
            <a:xfrm rot="5400000">
              <a:off x="9636273" y="4969118"/>
              <a:ext cx="248301" cy="673731"/>
              <a:chOff x="3216" y="1728"/>
              <a:chExt cx="192" cy="480"/>
            </a:xfrm>
          </p:grpSpPr>
          <p:sp>
            <p:nvSpPr>
              <p:cNvPr id="147" name="Line 8">
                <a:extLst>
                  <a:ext uri="{FF2B5EF4-FFF2-40B4-BE49-F238E27FC236}">
                    <a16:creationId xmlns:a16="http://schemas.microsoft.com/office/drawing/2014/main" id="{485C8B47-641B-3F40-AE24-542E340444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9">
                <a:extLst>
                  <a:ext uri="{FF2B5EF4-FFF2-40B4-BE49-F238E27FC236}">
                    <a16:creationId xmlns:a16="http://schemas.microsoft.com/office/drawing/2014/main" id="{E4CEFBA0-9367-1C4C-9CAD-F9D310FBD9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
                <a:extLst>
                  <a:ext uri="{FF2B5EF4-FFF2-40B4-BE49-F238E27FC236}">
                    <a16:creationId xmlns:a16="http://schemas.microsoft.com/office/drawing/2014/main" id="{0A7CF64B-DBC8-4E4D-B734-EE411B8B0A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1">
                <a:extLst>
                  <a:ext uri="{FF2B5EF4-FFF2-40B4-BE49-F238E27FC236}">
                    <a16:creationId xmlns:a16="http://schemas.microsoft.com/office/drawing/2014/main" id="{06F3AFC0-9BCE-5544-842D-F0A28F1E3A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1" name="Group 150">
              <a:extLst>
                <a:ext uri="{FF2B5EF4-FFF2-40B4-BE49-F238E27FC236}">
                  <a16:creationId xmlns:a16="http://schemas.microsoft.com/office/drawing/2014/main" id="{C7F20775-C3AD-AE49-A9DE-84610047C8B2}"/>
                </a:ext>
              </a:extLst>
            </p:cNvPr>
            <p:cNvGrpSpPr/>
            <p:nvPr/>
          </p:nvGrpSpPr>
          <p:grpSpPr>
            <a:xfrm>
              <a:off x="10053978" y="4805045"/>
              <a:ext cx="673731" cy="993205"/>
              <a:chOff x="2362200" y="1905000"/>
              <a:chExt cx="762000" cy="1219200"/>
            </a:xfrm>
          </p:grpSpPr>
          <p:cxnSp>
            <p:nvCxnSpPr>
              <p:cNvPr id="152" name="Straight Connector 151">
                <a:extLst>
                  <a:ext uri="{FF2B5EF4-FFF2-40B4-BE49-F238E27FC236}">
                    <a16:creationId xmlns:a16="http://schemas.microsoft.com/office/drawing/2014/main" id="{E195CD02-E004-D141-AE40-C51797B17942}"/>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B0957EF8-559D-B444-9881-A70B8AA1EAE5}"/>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881C451A-BA66-C741-9EB1-2F8026C7F545}"/>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B7F7F37A-E473-B542-83CF-938B6DED0B6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C917F9F9-5E8F-F847-A7E2-F8EA9DE557D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4" name="Straight Arrow Connector 173">
                <a:extLst>
                  <a:ext uri="{FF2B5EF4-FFF2-40B4-BE49-F238E27FC236}">
                    <a16:creationId xmlns:a16="http://schemas.microsoft.com/office/drawing/2014/main" id="{241F410C-130A-9E43-85DF-AF26500759A1}"/>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75" name="TextBox 174">
                <a:extLst>
                  <a:ext uri="{FF2B5EF4-FFF2-40B4-BE49-F238E27FC236}">
                    <a16:creationId xmlns:a16="http://schemas.microsoft.com/office/drawing/2014/main" id="{4E447145-833F-8049-9D39-E43E865DC3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81" name="TextBox 180">
                <a:extLst>
                  <a:ext uri="{FF2B5EF4-FFF2-40B4-BE49-F238E27FC236}">
                    <a16:creationId xmlns:a16="http://schemas.microsoft.com/office/drawing/2014/main" id="{1FEA855C-967C-E245-AEEE-3D5929665B3A}"/>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82" name="TextBox 181">
                <a:extLst>
                  <a:ext uri="{FF2B5EF4-FFF2-40B4-BE49-F238E27FC236}">
                    <a16:creationId xmlns:a16="http://schemas.microsoft.com/office/drawing/2014/main" id="{348037EC-384C-8D49-9F02-EBB8EA4CD91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83" name="Group 220">
              <a:extLst>
                <a:ext uri="{FF2B5EF4-FFF2-40B4-BE49-F238E27FC236}">
                  <a16:creationId xmlns:a16="http://schemas.microsoft.com/office/drawing/2014/main" id="{A2F0EFCB-B337-614C-B345-F2E76046DBAD}"/>
                </a:ext>
              </a:extLst>
            </p:cNvPr>
            <p:cNvGrpSpPr>
              <a:grpSpLocks/>
            </p:cNvGrpSpPr>
            <p:nvPr/>
          </p:nvGrpSpPr>
          <p:grpSpPr bwMode="auto">
            <a:xfrm>
              <a:off x="10025108" y="5877725"/>
              <a:ext cx="134746" cy="248301"/>
              <a:chOff x="3264" y="3072"/>
              <a:chExt cx="96" cy="192"/>
            </a:xfrm>
          </p:grpSpPr>
          <p:sp>
            <p:nvSpPr>
              <p:cNvPr id="184" name="Line 17">
                <a:extLst>
                  <a:ext uri="{FF2B5EF4-FFF2-40B4-BE49-F238E27FC236}">
                    <a16:creationId xmlns:a16="http://schemas.microsoft.com/office/drawing/2014/main" id="{9D930E1C-EA14-464D-A865-593EE5A0BC5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5" name="Freeform 18">
                <a:extLst>
                  <a:ext uri="{FF2B5EF4-FFF2-40B4-BE49-F238E27FC236}">
                    <a16:creationId xmlns:a16="http://schemas.microsoft.com/office/drawing/2014/main" id="{3608A48C-F180-684D-B083-30CF6D0C23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86" name="Group 210">
              <a:extLst>
                <a:ext uri="{FF2B5EF4-FFF2-40B4-BE49-F238E27FC236}">
                  <a16:creationId xmlns:a16="http://schemas.microsoft.com/office/drawing/2014/main" id="{2BFEB88D-BDCA-3240-A9D5-03E1D81507C8}"/>
                </a:ext>
              </a:extLst>
            </p:cNvPr>
            <p:cNvGrpSpPr>
              <a:grpSpLocks/>
            </p:cNvGrpSpPr>
            <p:nvPr/>
          </p:nvGrpSpPr>
          <p:grpSpPr bwMode="auto">
            <a:xfrm rot="5400000">
              <a:off x="10930806" y="5092913"/>
              <a:ext cx="248301" cy="673731"/>
              <a:chOff x="3216" y="1728"/>
              <a:chExt cx="192" cy="480"/>
            </a:xfrm>
          </p:grpSpPr>
          <p:sp>
            <p:nvSpPr>
              <p:cNvPr id="187" name="Line 8">
                <a:extLst>
                  <a:ext uri="{FF2B5EF4-FFF2-40B4-BE49-F238E27FC236}">
                    <a16:creationId xmlns:a16="http://schemas.microsoft.com/office/drawing/2014/main" id="{544D9A7E-7FC4-2849-81CC-785EECAD4E7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E65EBFD8-154D-7044-BE09-EC7A0AE6CC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63473966-A3E4-E244-AA42-B7E5E22E97E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F3C4CAD5-F64D-C845-BDD8-86543D6A3D0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1" name="Freeform 12">
              <a:extLst>
                <a:ext uri="{FF2B5EF4-FFF2-40B4-BE49-F238E27FC236}">
                  <a16:creationId xmlns:a16="http://schemas.microsoft.com/office/drawing/2014/main" id="{FB8FFCE0-61D4-FB4A-88C3-8EB255B7DFCC}"/>
                </a:ext>
              </a:extLst>
            </p:cNvPr>
            <p:cNvSpPr>
              <a:spLocks noChangeAspect="1"/>
            </p:cNvSpPr>
            <p:nvPr/>
          </p:nvSpPr>
          <p:spPr bwMode="auto">
            <a:xfrm>
              <a:off x="10660338" y="420128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Freeform 12">
              <a:extLst>
                <a:ext uri="{FF2B5EF4-FFF2-40B4-BE49-F238E27FC236}">
                  <a16:creationId xmlns:a16="http://schemas.microsoft.com/office/drawing/2014/main" id="{2F2FA2DA-F72D-8940-917B-FF5DDD0DCE57}"/>
                </a:ext>
              </a:extLst>
            </p:cNvPr>
            <p:cNvSpPr>
              <a:spLocks noChangeAspect="1"/>
            </p:cNvSpPr>
            <p:nvPr/>
          </p:nvSpPr>
          <p:spPr bwMode="auto">
            <a:xfrm>
              <a:off x="10025105" y="530976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3" name="Freeform 12">
              <a:extLst>
                <a:ext uri="{FF2B5EF4-FFF2-40B4-BE49-F238E27FC236}">
                  <a16:creationId xmlns:a16="http://schemas.microsoft.com/office/drawing/2014/main" id="{07B39D66-2562-084F-A22B-3F3CC62B9486}"/>
                </a:ext>
              </a:extLst>
            </p:cNvPr>
            <p:cNvSpPr>
              <a:spLocks noChangeAspect="1"/>
            </p:cNvSpPr>
            <p:nvPr/>
          </p:nvSpPr>
          <p:spPr bwMode="auto">
            <a:xfrm>
              <a:off x="10660334" y="5744296"/>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20">
              <a:extLst>
                <a:ext uri="{FF2B5EF4-FFF2-40B4-BE49-F238E27FC236}">
                  <a16:creationId xmlns:a16="http://schemas.microsoft.com/office/drawing/2014/main" id="{BE816E2B-5954-AD42-8BCE-2E1F03B0FEC9}"/>
                </a:ext>
              </a:extLst>
            </p:cNvPr>
            <p:cNvGrpSpPr>
              <a:grpSpLocks/>
            </p:cNvGrpSpPr>
            <p:nvPr/>
          </p:nvGrpSpPr>
          <p:grpSpPr bwMode="auto">
            <a:xfrm>
              <a:off x="10669111" y="6343283"/>
              <a:ext cx="134746" cy="248301"/>
              <a:chOff x="3264" y="3072"/>
              <a:chExt cx="96" cy="192"/>
            </a:xfrm>
          </p:grpSpPr>
          <p:sp>
            <p:nvSpPr>
              <p:cNvPr id="197" name="Line 17">
                <a:extLst>
                  <a:ext uri="{FF2B5EF4-FFF2-40B4-BE49-F238E27FC236}">
                    <a16:creationId xmlns:a16="http://schemas.microsoft.com/office/drawing/2014/main" id="{5F86BE2E-B742-B840-9C00-CBF6DAAFE4D1}"/>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8" name="Freeform 18">
                <a:extLst>
                  <a:ext uri="{FF2B5EF4-FFF2-40B4-BE49-F238E27FC236}">
                    <a16:creationId xmlns:a16="http://schemas.microsoft.com/office/drawing/2014/main" id="{23337F64-1197-D14E-B3A2-4C867B1DE03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C50463E8-3613-604C-A1C7-016E33DC1486}"/>
                    </a:ext>
                  </a:extLst>
                </p:cNvPr>
                <p:cNvSpPr txBox="1"/>
                <p:nvPr/>
              </p:nvSpPr>
              <p:spPr>
                <a:xfrm>
                  <a:off x="10890680" y="493582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199" name="TextBox 198">
                  <a:extLst>
                    <a:ext uri="{FF2B5EF4-FFF2-40B4-BE49-F238E27FC236}">
                      <a16:creationId xmlns:a16="http://schemas.microsoft.com/office/drawing/2014/main" id="{C50463E8-3613-604C-A1C7-016E33DC1486}"/>
                    </a:ext>
                  </a:extLst>
                </p:cNvPr>
                <p:cNvSpPr txBox="1">
                  <a:spLocks noRot="1" noChangeAspect="1" noMove="1" noResize="1" noEditPoints="1" noAdjustHandles="1" noChangeArrowheads="1" noChangeShapeType="1" noTextEdit="1"/>
                </p:cNvSpPr>
                <p:nvPr/>
              </p:nvSpPr>
              <p:spPr>
                <a:xfrm>
                  <a:off x="10890680" y="4935823"/>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BD83109F-8A61-E546-AF26-F0A2E98DE31F}"/>
                    </a:ext>
                  </a:extLst>
                </p:cNvPr>
                <p:cNvSpPr txBox="1"/>
                <p:nvPr/>
              </p:nvSpPr>
              <p:spPr>
                <a:xfrm>
                  <a:off x="9494673" y="536590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08" name="TextBox 207">
                  <a:extLst>
                    <a:ext uri="{FF2B5EF4-FFF2-40B4-BE49-F238E27FC236}">
                      <a16:creationId xmlns:a16="http://schemas.microsoft.com/office/drawing/2014/main" id="{BD83109F-8A61-E546-AF26-F0A2E98DE31F}"/>
                    </a:ext>
                  </a:extLst>
                </p:cNvPr>
                <p:cNvSpPr txBox="1">
                  <a:spLocks noRot="1" noChangeAspect="1" noMove="1" noResize="1" noEditPoints="1" noAdjustHandles="1" noChangeArrowheads="1" noChangeShapeType="1" noTextEdit="1"/>
                </p:cNvSpPr>
                <p:nvPr/>
              </p:nvSpPr>
              <p:spPr>
                <a:xfrm>
                  <a:off x="9494673" y="5365903"/>
                  <a:ext cx="5605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3B87B079-D63F-654D-8EAD-1CA95B643B46}"/>
                    </a:ext>
                  </a:extLst>
                </p:cNvPr>
                <p:cNvSpPr txBox="1"/>
                <p:nvPr/>
              </p:nvSpPr>
              <p:spPr>
                <a:xfrm>
                  <a:off x="10128656" y="553426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09" name="TextBox 208">
                  <a:extLst>
                    <a:ext uri="{FF2B5EF4-FFF2-40B4-BE49-F238E27FC236}">
                      <a16:creationId xmlns:a16="http://schemas.microsoft.com/office/drawing/2014/main" id="{3B87B079-D63F-654D-8EAD-1CA95B643B46}"/>
                    </a:ext>
                  </a:extLst>
                </p:cNvPr>
                <p:cNvSpPr txBox="1">
                  <a:spLocks noRot="1" noChangeAspect="1" noMove="1" noResize="1" noEditPoints="1" noAdjustHandles="1" noChangeArrowheads="1" noChangeShapeType="1" noTextEdit="1"/>
                </p:cNvSpPr>
                <p:nvPr/>
              </p:nvSpPr>
              <p:spPr>
                <a:xfrm>
                  <a:off x="10128656" y="5534268"/>
                  <a:ext cx="56055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FA509EAA-3A89-EA40-8DEB-AA50B1F9EFB7}"/>
                    </a:ext>
                  </a:extLst>
                </p:cNvPr>
                <p:cNvSpPr txBox="1"/>
                <p:nvPr/>
              </p:nvSpPr>
              <p:spPr>
                <a:xfrm>
                  <a:off x="10762738" y="5944784"/>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0" name="TextBox 209">
                  <a:extLst>
                    <a:ext uri="{FF2B5EF4-FFF2-40B4-BE49-F238E27FC236}">
                      <a16:creationId xmlns:a16="http://schemas.microsoft.com/office/drawing/2014/main" id="{FA509EAA-3A89-EA40-8DEB-AA50B1F9EFB7}"/>
                    </a:ext>
                  </a:extLst>
                </p:cNvPr>
                <p:cNvSpPr txBox="1">
                  <a:spLocks noRot="1" noChangeAspect="1" noMove="1" noResize="1" noEditPoints="1" noAdjustHandles="1" noChangeArrowheads="1" noChangeShapeType="1" noTextEdit="1"/>
                </p:cNvSpPr>
                <p:nvPr/>
              </p:nvSpPr>
              <p:spPr>
                <a:xfrm>
                  <a:off x="10762738" y="5944784"/>
                  <a:ext cx="56055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00C09CB-618E-2840-A49F-0B864050D4F0}"/>
                    </a:ext>
                  </a:extLst>
                </p:cNvPr>
                <p:cNvSpPr txBox="1"/>
                <p:nvPr/>
              </p:nvSpPr>
              <p:spPr>
                <a:xfrm>
                  <a:off x="10772662" y="432200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2" name="TextBox 211">
                  <a:extLst>
                    <a:ext uri="{FF2B5EF4-FFF2-40B4-BE49-F238E27FC236}">
                      <a16:creationId xmlns:a16="http://schemas.microsoft.com/office/drawing/2014/main" id="{300C09CB-618E-2840-A49F-0B864050D4F0}"/>
                    </a:ext>
                  </a:extLst>
                </p:cNvPr>
                <p:cNvSpPr txBox="1">
                  <a:spLocks noRot="1" noChangeAspect="1" noMove="1" noResize="1" noEditPoints="1" noAdjustHandles="1" noChangeArrowheads="1" noChangeShapeType="1" noTextEdit="1"/>
                </p:cNvSpPr>
                <p:nvPr/>
              </p:nvSpPr>
              <p:spPr>
                <a:xfrm>
                  <a:off x="10772662" y="4322007"/>
                  <a:ext cx="560558" cy="300871"/>
                </a:xfrm>
                <a:prstGeom prst="rect">
                  <a:avLst/>
                </a:prstGeom>
                <a:blipFill>
                  <a:blip r:embed="rId17"/>
                  <a:stretch>
                    <a:fillRect b="-20833"/>
                  </a:stretch>
                </a:blipFill>
              </p:spPr>
              <p:txBody>
                <a:bodyPr/>
                <a:lstStyle/>
                <a:p>
                  <a:r>
                    <a:rPr lang="en-US">
                      <a:noFill/>
                    </a:rPr>
                    <a:t> </a:t>
                  </a:r>
                </a:p>
              </p:txBody>
            </p:sp>
          </mc:Fallback>
        </mc:AlternateContent>
        <p:grpSp>
          <p:nvGrpSpPr>
            <p:cNvPr id="213" name="Group 13">
              <a:extLst>
                <a:ext uri="{FF2B5EF4-FFF2-40B4-BE49-F238E27FC236}">
                  <a16:creationId xmlns:a16="http://schemas.microsoft.com/office/drawing/2014/main" id="{76BE57EF-9A3F-9B47-92C1-A82906CFF2F9}"/>
                </a:ext>
              </a:extLst>
            </p:cNvPr>
            <p:cNvGrpSpPr>
              <a:grpSpLocks/>
            </p:cNvGrpSpPr>
            <p:nvPr/>
          </p:nvGrpSpPr>
          <p:grpSpPr bwMode="auto">
            <a:xfrm>
              <a:off x="10633735" y="4090109"/>
              <a:ext cx="182880" cy="185350"/>
              <a:chOff x="1344" y="2064"/>
              <a:chExt cx="192" cy="192"/>
            </a:xfrm>
          </p:grpSpPr>
          <p:sp>
            <p:nvSpPr>
              <p:cNvPr id="216" name="Oval 14">
                <a:extLst>
                  <a:ext uri="{FF2B5EF4-FFF2-40B4-BE49-F238E27FC236}">
                    <a16:creationId xmlns:a16="http://schemas.microsoft.com/office/drawing/2014/main" id="{4359086B-7820-114E-8646-893CA45FF2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Rectangle 15">
                <a:extLst>
                  <a:ext uri="{FF2B5EF4-FFF2-40B4-BE49-F238E27FC236}">
                    <a16:creationId xmlns:a16="http://schemas.microsoft.com/office/drawing/2014/main" id="{34EBEF33-02A3-B949-8038-347F960B7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1F50E3CC-01E5-C745-B620-FB91A22C0CED}"/>
                    </a:ext>
                  </a:extLst>
                </p:cNvPr>
                <p:cNvSpPr txBox="1"/>
                <p:nvPr/>
              </p:nvSpPr>
              <p:spPr>
                <a:xfrm>
                  <a:off x="9238226" y="492384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18" name="TextBox 217">
                  <a:extLst>
                    <a:ext uri="{FF2B5EF4-FFF2-40B4-BE49-F238E27FC236}">
                      <a16:creationId xmlns:a16="http://schemas.microsoft.com/office/drawing/2014/main" id="{1F50E3CC-01E5-C745-B620-FB91A22C0CED}"/>
                    </a:ext>
                  </a:extLst>
                </p:cNvPr>
                <p:cNvSpPr txBox="1">
                  <a:spLocks noRot="1" noChangeAspect="1" noMove="1" noResize="1" noEditPoints="1" noAdjustHandles="1" noChangeArrowheads="1" noChangeShapeType="1" noTextEdit="1"/>
                </p:cNvSpPr>
                <p:nvPr/>
              </p:nvSpPr>
              <p:spPr>
                <a:xfrm>
                  <a:off x="9238226" y="4923847"/>
                  <a:ext cx="560558" cy="30087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61D60E3-9CA6-6942-9895-2C83502BDD71}"/>
                    </a:ext>
                  </a:extLst>
                </p:cNvPr>
                <p:cNvSpPr txBox="1"/>
                <p:nvPr/>
              </p:nvSpPr>
              <p:spPr>
                <a:xfrm>
                  <a:off x="11260406" y="5029380"/>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2" name="TextBox 221">
                  <a:extLst>
                    <a:ext uri="{FF2B5EF4-FFF2-40B4-BE49-F238E27FC236}">
                      <a16:creationId xmlns:a16="http://schemas.microsoft.com/office/drawing/2014/main" id="{661D60E3-9CA6-6942-9895-2C83502BDD71}"/>
                    </a:ext>
                  </a:extLst>
                </p:cNvPr>
                <p:cNvSpPr txBox="1">
                  <a:spLocks noRot="1" noChangeAspect="1" noMove="1" noResize="1" noEditPoints="1" noAdjustHandles="1" noChangeArrowheads="1" noChangeShapeType="1" noTextEdit="1"/>
                </p:cNvSpPr>
                <p:nvPr/>
              </p:nvSpPr>
              <p:spPr>
                <a:xfrm>
                  <a:off x="11260406" y="5029380"/>
                  <a:ext cx="560558" cy="300871"/>
                </a:xfrm>
                <a:prstGeom prst="rect">
                  <a:avLst/>
                </a:prstGeom>
                <a:blipFill>
                  <a:blip r:embed="rId1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7CA630E4-6151-D645-9A0E-3A64500C3465}"/>
                    </a:ext>
                  </a:extLst>
                </p:cNvPr>
                <p:cNvSpPr txBox="1"/>
                <p:nvPr/>
              </p:nvSpPr>
              <p:spPr>
                <a:xfrm>
                  <a:off x="10795080" y="398483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23" name="TextBox 222">
                  <a:extLst>
                    <a:ext uri="{FF2B5EF4-FFF2-40B4-BE49-F238E27FC236}">
                      <a16:creationId xmlns:a16="http://schemas.microsoft.com/office/drawing/2014/main" id="{7CA630E4-6151-D645-9A0E-3A64500C3465}"/>
                    </a:ext>
                  </a:extLst>
                </p:cNvPr>
                <p:cNvSpPr txBox="1">
                  <a:spLocks noRot="1" noChangeAspect="1" noMove="1" noResize="1" noEditPoints="1" noAdjustHandles="1" noChangeArrowheads="1" noChangeShapeType="1" noTextEdit="1"/>
                </p:cNvSpPr>
                <p:nvPr/>
              </p:nvSpPr>
              <p:spPr>
                <a:xfrm>
                  <a:off x="10795080" y="3984830"/>
                  <a:ext cx="560558" cy="369332"/>
                </a:xfrm>
                <a:prstGeom prst="rect">
                  <a:avLst/>
                </a:prstGeom>
                <a:blipFill>
                  <a:blip r:embed="rId20"/>
                  <a:stretch>
                    <a:fillRect/>
                  </a:stretch>
                </a:blipFill>
              </p:spPr>
              <p:txBody>
                <a:bodyPr/>
                <a:lstStyle/>
                <a:p>
                  <a:r>
                    <a:rPr lang="en-US">
                      <a:noFill/>
                    </a:rPr>
                    <a:t> </a:t>
                  </a:r>
                </a:p>
              </p:txBody>
            </p:sp>
          </mc:Fallback>
        </mc:AlternateContent>
        <p:sp>
          <p:nvSpPr>
            <p:cNvPr id="224" name="Freeform 12">
              <a:extLst>
                <a:ext uri="{FF2B5EF4-FFF2-40B4-BE49-F238E27FC236}">
                  <a16:creationId xmlns:a16="http://schemas.microsoft.com/office/drawing/2014/main" id="{95B689E5-1420-CF42-B4D5-162413538090}"/>
                </a:ext>
              </a:extLst>
            </p:cNvPr>
            <p:cNvSpPr>
              <a:spLocks noChangeAspect="1"/>
            </p:cNvSpPr>
            <p:nvPr/>
          </p:nvSpPr>
          <p:spPr bwMode="auto">
            <a:xfrm>
              <a:off x="11316492" y="5432382"/>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 name="Group 220">
              <a:extLst>
                <a:ext uri="{FF2B5EF4-FFF2-40B4-BE49-F238E27FC236}">
                  <a16:creationId xmlns:a16="http://schemas.microsoft.com/office/drawing/2014/main" id="{B8E2AB29-BC20-9248-9104-01F451293D35}"/>
                </a:ext>
              </a:extLst>
            </p:cNvPr>
            <p:cNvGrpSpPr>
              <a:grpSpLocks/>
            </p:cNvGrpSpPr>
            <p:nvPr/>
          </p:nvGrpSpPr>
          <p:grpSpPr bwMode="auto">
            <a:xfrm>
              <a:off x="11325269" y="6009335"/>
              <a:ext cx="134746" cy="248301"/>
              <a:chOff x="3264" y="3072"/>
              <a:chExt cx="96" cy="192"/>
            </a:xfrm>
          </p:grpSpPr>
          <p:sp>
            <p:nvSpPr>
              <p:cNvPr id="258" name="Line 17">
                <a:extLst>
                  <a:ext uri="{FF2B5EF4-FFF2-40B4-BE49-F238E27FC236}">
                    <a16:creationId xmlns:a16="http://schemas.microsoft.com/office/drawing/2014/main" id="{366FB416-E869-3545-BED5-89508737321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9" name="Freeform 18">
                <a:extLst>
                  <a:ext uri="{FF2B5EF4-FFF2-40B4-BE49-F238E27FC236}">
                    <a16:creationId xmlns:a16="http://schemas.microsoft.com/office/drawing/2014/main" id="{2B91D03F-8317-DF4B-BBAE-D715132CA99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EA04ABD7-7D12-8B49-B207-AFB51C09EA81}"/>
                    </a:ext>
                  </a:extLst>
                </p:cNvPr>
                <p:cNvSpPr txBox="1"/>
                <p:nvPr/>
              </p:nvSpPr>
              <p:spPr>
                <a:xfrm>
                  <a:off x="11443945" y="575406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60" name="TextBox 259">
                  <a:extLst>
                    <a:ext uri="{FF2B5EF4-FFF2-40B4-BE49-F238E27FC236}">
                      <a16:creationId xmlns:a16="http://schemas.microsoft.com/office/drawing/2014/main" id="{EA04ABD7-7D12-8B49-B207-AFB51C09EA81}"/>
                    </a:ext>
                  </a:extLst>
                </p:cNvPr>
                <p:cNvSpPr txBox="1">
                  <a:spLocks noRot="1" noChangeAspect="1" noMove="1" noResize="1" noEditPoints="1" noAdjustHandles="1" noChangeArrowheads="1" noChangeShapeType="1" noTextEdit="1"/>
                </p:cNvSpPr>
                <p:nvPr/>
              </p:nvSpPr>
              <p:spPr>
                <a:xfrm>
                  <a:off x="11443945" y="5754060"/>
                  <a:ext cx="560558" cy="369332"/>
                </a:xfrm>
                <a:prstGeom prst="rect">
                  <a:avLst/>
                </a:prstGeom>
                <a:blipFill>
                  <a:blip r:embed="rId21"/>
                  <a:stretch>
                    <a:fillRect/>
                  </a:stretch>
                </a:blipFill>
              </p:spPr>
              <p:txBody>
                <a:bodyPr/>
                <a:lstStyle/>
                <a:p>
                  <a:r>
                    <a:rPr lang="en-US">
                      <a:noFill/>
                    </a:rPr>
                    <a:t> </a:t>
                  </a:r>
                </a:p>
              </p:txBody>
            </p:sp>
          </mc:Fallback>
        </mc:AlternateContent>
        <p:grpSp>
          <p:nvGrpSpPr>
            <p:cNvPr id="261" name="Group 13">
              <a:extLst>
                <a:ext uri="{FF2B5EF4-FFF2-40B4-BE49-F238E27FC236}">
                  <a16:creationId xmlns:a16="http://schemas.microsoft.com/office/drawing/2014/main" id="{2D840E31-B1D8-0A42-92CF-8A25DD3D49A0}"/>
                </a:ext>
              </a:extLst>
            </p:cNvPr>
            <p:cNvGrpSpPr>
              <a:grpSpLocks/>
            </p:cNvGrpSpPr>
            <p:nvPr/>
          </p:nvGrpSpPr>
          <p:grpSpPr bwMode="auto">
            <a:xfrm>
              <a:off x="9308067" y="5207011"/>
              <a:ext cx="182880" cy="185350"/>
              <a:chOff x="1344" y="2064"/>
              <a:chExt cx="192" cy="192"/>
            </a:xfrm>
          </p:grpSpPr>
          <p:sp>
            <p:nvSpPr>
              <p:cNvPr id="281" name="Oval 14">
                <a:extLst>
                  <a:ext uri="{FF2B5EF4-FFF2-40B4-BE49-F238E27FC236}">
                    <a16:creationId xmlns:a16="http://schemas.microsoft.com/office/drawing/2014/main" id="{E5C9CFF8-9718-A243-8650-723CE676DA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2" name="Rectangle 15">
                <a:extLst>
                  <a:ext uri="{FF2B5EF4-FFF2-40B4-BE49-F238E27FC236}">
                    <a16:creationId xmlns:a16="http://schemas.microsoft.com/office/drawing/2014/main" id="{E0C8D452-9D89-AD43-A063-999E27F8C7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3" name="Group 13">
              <a:extLst>
                <a:ext uri="{FF2B5EF4-FFF2-40B4-BE49-F238E27FC236}">
                  <a16:creationId xmlns:a16="http://schemas.microsoft.com/office/drawing/2014/main" id="{DC7C6130-E9CE-F04C-B267-EC407A1DAD3C}"/>
                </a:ext>
              </a:extLst>
            </p:cNvPr>
            <p:cNvGrpSpPr>
              <a:grpSpLocks/>
            </p:cNvGrpSpPr>
            <p:nvPr/>
          </p:nvGrpSpPr>
          <p:grpSpPr bwMode="auto">
            <a:xfrm>
              <a:off x="11299701" y="5346067"/>
              <a:ext cx="182880" cy="185350"/>
              <a:chOff x="1344" y="2064"/>
              <a:chExt cx="192" cy="192"/>
            </a:xfrm>
          </p:grpSpPr>
          <p:sp>
            <p:nvSpPr>
              <p:cNvPr id="284" name="Oval 14">
                <a:extLst>
                  <a:ext uri="{FF2B5EF4-FFF2-40B4-BE49-F238E27FC236}">
                    <a16:creationId xmlns:a16="http://schemas.microsoft.com/office/drawing/2014/main" id="{1F1BF0FC-1981-2D45-B777-0A91B234F7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5" name="Rectangle 15">
                <a:extLst>
                  <a:ext uri="{FF2B5EF4-FFF2-40B4-BE49-F238E27FC236}">
                    <a16:creationId xmlns:a16="http://schemas.microsoft.com/office/drawing/2014/main" id="{99AE2CA8-99C5-3040-B44C-DFB03814908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5E75A635-BA42-5249-B5AA-72A93CFE3590}"/>
                </a:ext>
              </a:extLst>
            </p:cNvPr>
            <p:cNvGrpSpPr>
              <a:grpSpLocks/>
            </p:cNvGrpSpPr>
            <p:nvPr/>
          </p:nvGrpSpPr>
          <p:grpSpPr bwMode="auto">
            <a:xfrm>
              <a:off x="9999085" y="5209099"/>
              <a:ext cx="182880" cy="185350"/>
              <a:chOff x="1344" y="2064"/>
              <a:chExt cx="192" cy="192"/>
            </a:xfrm>
          </p:grpSpPr>
          <p:sp>
            <p:nvSpPr>
              <p:cNvPr id="292" name="Oval 14">
                <a:extLst>
                  <a:ext uri="{FF2B5EF4-FFF2-40B4-BE49-F238E27FC236}">
                    <a16:creationId xmlns:a16="http://schemas.microsoft.com/office/drawing/2014/main" id="{609F2085-E37D-3B43-8D7D-54B02E6F16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9668BF0F-10A2-0342-B9A3-D32A9D70D50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4" name="Freeform 12">
              <a:extLst>
                <a:ext uri="{FF2B5EF4-FFF2-40B4-BE49-F238E27FC236}">
                  <a16:creationId xmlns:a16="http://schemas.microsoft.com/office/drawing/2014/main" id="{A5017C79-6F54-C540-8C3C-8F348A85CE01}"/>
                </a:ext>
              </a:extLst>
            </p:cNvPr>
            <p:cNvSpPr>
              <a:spLocks noChangeAspect="1"/>
            </p:cNvSpPr>
            <p:nvPr/>
          </p:nvSpPr>
          <p:spPr bwMode="auto">
            <a:xfrm>
              <a:off x="10027193" y="4673029"/>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306AF4AF-36C4-B44B-A0B2-67627665941B}"/>
                    </a:ext>
                  </a:extLst>
                </p:cNvPr>
                <p:cNvSpPr txBox="1"/>
                <p:nvPr/>
              </p:nvSpPr>
              <p:spPr>
                <a:xfrm>
                  <a:off x="9639802" y="465943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95" name="TextBox 294">
                  <a:extLst>
                    <a:ext uri="{FF2B5EF4-FFF2-40B4-BE49-F238E27FC236}">
                      <a16:creationId xmlns:a16="http://schemas.microsoft.com/office/drawing/2014/main" id="{306AF4AF-36C4-B44B-A0B2-67627665941B}"/>
                    </a:ext>
                  </a:extLst>
                </p:cNvPr>
                <p:cNvSpPr txBox="1">
                  <a:spLocks noRot="1" noChangeAspect="1" noMove="1" noResize="1" noEditPoints="1" noAdjustHandles="1" noChangeArrowheads="1" noChangeShapeType="1" noTextEdit="1"/>
                </p:cNvSpPr>
                <p:nvPr/>
              </p:nvSpPr>
              <p:spPr>
                <a:xfrm>
                  <a:off x="9639802" y="4659438"/>
                  <a:ext cx="560558" cy="369332"/>
                </a:xfrm>
                <a:prstGeom prst="rect">
                  <a:avLst/>
                </a:prstGeom>
                <a:blipFill>
                  <a:blip r:embed="rId22"/>
                  <a:stretch>
                    <a:fillRect/>
                  </a:stretch>
                </a:blipFill>
              </p:spPr>
              <p:txBody>
                <a:bodyPr/>
                <a:lstStyle/>
                <a:p>
                  <a:r>
                    <a:rPr lang="en-US">
                      <a:noFill/>
                    </a:rPr>
                    <a:t> </a:t>
                  </a:r>
                </a:p>
              </p:txBody>
            </p:sp>
          </mc:Fallback>
        </mc:AlternateContent>
        <p:cxnSp>
          <p:nvCxnSpPr>
            <p:cNvPr id="296" name="Straight Connector 295">
              <a:extLst>
                <a:ext uri="{FF2B5EF4-FFF2-40B4-BE49-F238E27FC236}">
                  <a16:creationId xmlns:a16="http://schemas.microsoft.com/office/drawing/2014/main" id="{405D5847-38F9-0D4F-B244-6ECBC864DE18}"/>
                </a:ext>
              </a:extLst>
            </p:cNvPr>
            <p:cNvCxnSpPr/>
            <p:nvPr/>
          </p:nvCxnSpPr>
          <p:spPr>
            <a:xfrm>
              <a:off x="10090525" y="4182467"/>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4D45EEE-5F32-ED47-9392-72D9734D47BB}"/>
                </a:ext>
              </a:extLst>
            </p:cNvPr>
            <p:cNvCxnSpPr>
              <a:cxnSpLocks/>
            </p:cNvCxnSpPr>
            <p:nvPr/>
          </p:nvCxnSpPr>
          <p:spPr>
            <a:xfrm flipH="1">
              <a:off x="10077105" y="4169496"/>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502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grpSp>
        <p:nvGrpSpPr>
          <p:cNvPr id="6" name="Group 5">
            <a:extLst>
              <a:ext uri="{FF2B5EF4-FFF2-40B4-BE49-F238E27FC236}">
                <a16:creationId xmlns:a16="http://schemas.microsoft.com/office/drawing/2014/main" id="{A6E48E03-24B7-61F8-3BEC-EE92F661A1BA}"/>
              </a:ext>
            </a:extLst>
          </p:cNvPr>
          <p:cNvGrpSpPr/>
          <p:nvPr/>
        </p:nvGrpSpPr>
        <p:grpSpPr>
          <a:xfrm>
            <a:off x="768652" y="2502630"/>
            <a:ext cx="2685990" cy="2247819"/>
            <a:chOff x="610997" y="2460588"/>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933353" y="4246871"/>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589276" y="3639080"/>
              <a:ext cx="909966" cy="662702"/>
              <a:chOff x="4764938" y="2702223"/>
              <a:chExt cx="909966" cy="66270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426941" y="2774887"/>
                <a:ext cx="2479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157422" y="2883894"/>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260016" y="299965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022359" y="3339925"/>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336136" y="3617092"/>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445289" y="4428709"/>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446588" y="3749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608350" y="3342127"/>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610997" y="3617092"/>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961354" y="3613685"/>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054419" y="3229940"/>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692187" y="3807002"/>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514926" y="312597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914733" y="316653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095114" y="404309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068386" y="4420063"/>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069686" y="3740550"/>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782513" y="389502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169883" y="2460588"/>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nvGrpSpPr>
            <p:cNvPr id="67" name="Group 13">
              <a:extLst>
                <a:ext uri="{FF2B5EF4-FFF2-40B4-BE49-F238E27FC236}">
                  <a16:creationId xmlns:a16="http://schemas.microsoft.com/office/drawing/2014/main" id="{17557A5C-E9D4-BD4A-43A5-19FD6F5BD505}"/>
                </a:ext>
              </a:extLst>
            </p:cNvPr>
            <p:cNvGrpSpPr>
              <a:grpSpLocks noChangeAspect="1"/>
            </p:cNvGrpSpPr>
            <p:nvPr/>
          </p:nvGrpSpPr>
          <p:grpSpPr bwMode="auto">
            <a:xfrm>
              <a:off x="2160163" y="3622392"/>
              <a:ext cx="245263" cy="174811"/>
              <a:chOff x="1344" y="2016"/>
              <a:chExt cx="336" cy="240"/>
            </a:xfrm>
          </p:grpSpPr>
          <p:sp>
            <p:nvSpPr>
              <p:cNvPr id="68" name="Oval 14">
                <a:extLst>
                  <a:ext uri="{FF2B5EF4-FFF2-40B4-BE49-F238E27FC236}">
                    <a16:creationId xmlns:a16="http://schemas.microsoft.com/office/drawing/2014/main" id="{ADE117F8-9A76-0069-3F2B-B81F1645A4A2}"/>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Rectangle 15">
                <a:extLst>
                  <a:ext uri="{FF2B5EF4-FFF2-40B4-BE49-F238E27FC236}">
                    <a16:creationId xmlns:a16="http://schemas.microsoft.com/office/drawing/2014/main" id="{D9A85EFC-C507-8359-6C8D-C94B6F90844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137458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264" y="1285013"/>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9BB7D2-8170-9042-A046-ECC2A213216C}"/>
                  </a:ext>
                </a:extLst>
              </p:cNvPr>
              <p:cNvSpPr txBox="1"/>
              <p:nvPr/>
            </p:nvSpPr>
            <p:spPr>
              <a:xfrm>
                <a:off x="784244" y="1616022"/>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784244" y="1616022"/>
                <a:ext cx="8368161" cy="4097419"/>
              </a:xfrm>
              <a:prstGeom prst="rect">
                <a:avLst/>
              </a:prstGeom>
              <a:blipFill>
                <a:blip r:embed="rId4"/>
                <a:stretch>
                  <a:fillRect l="-455"/>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r>
              <a:rPr lang="en-US" sz="4400" dirty="0">
                <a:latin typeface="+mj-lt"/>
              </a:rPr>
              <a:t>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029" name="Group 1028">
            <a:extLst>
              <a:ext uri="{FF2B5EF4-FFF2-40B4-BE49-F238E27FC236}">
                <a16:creationId xmlns:a16="http://schemas.microsoft.com/office/drawing/2014/main" id="{7F4CB665-A350-3445-BBF2-70F2D85F1DD1}"/>
              </a:ext>
            </a:extLst>
          </p:cNvPr>
          <p:cNvGrpSpPr/>
          <p:nvPr/>
        </p:nvGrpSpPr>
        <p:grpSpPr>
          <a:xfrm>
            <a:off x="2056016" y="1835276"/>
            <a:ext cx="3213781" cy="3416466"/>
            <a:chOff x="1444519" y="1376830"/>
            <a:chExt cx="3213781" cy="3416466"/>
          </a:xfrm>
        </p:grpSpPr>
        <p:grpSp>
          <p:nvGrpSpPr>
            <p:cNvPr id="13" name="Group 220">
              <a:extLst>
                <a:ext uri="{FF2B5EF4-FFF2-40B4-BE49-F238E27FC236}">
                  <a16:creationId xmlns:a16="http://schemas.microsoft.com/office/drawing/2014/main" id="{4E9FD99F-C7EC-7944-824E-020C34573FC1}"/>
                </a:ext>
              </a:extLst>
            </p:cNvPr>
            <p:cNvGrpSpPr>
              <a:grpSpLocks/>
            </p:cNvGrpSpPr>
            <p:nvPr/>
          </p:nvGrpSpPr>
          <p:grpSpPr bwMode="auto">
            <a:xfrm>
              <a:off x="1524008" y="4488496"/>
              <a:ext cx="152400" cy="304800"/>
              <a:chOff x="3264" y="3072"/>
              <a:chExt cx="96" cy="192"/>
            </a:xfrm>
          </p:grpSpPr>
          <p:sp>
            <p:nvSpPr>
              <p:cNvPr id="14" name="Line 17">
                <a:extLst>
                  <a:ext uri="{FF2B5EF4-FFF2-40B4-BE49-F238E27FC236}">
                    <a16:creationId xmlns:a16="http://schemas.microsoft.com/office/drawing/2014/main" id="{32247DA0-2DAE-DA4A-A1E0-694228A59473}"/>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 name="Freeform 18">
                <a:extLst>
                  <a:ext uri="{FF2B5EF4-FFF2-40B4-BE49-F238E27FC236}">
                    <a16:creationId xmlns:a16="http://schemas.microsoft.com/office/drawing/2014/main" id="{66F4CCD5-11FC-0B42-A17F-1B4EFF641C8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6" name="Group 249">
              <a:extLst>
                <a:ext uri="{FF2B5EF4-FFF2-40B4-BE49-F238E27FC236}">
                  <a16:creationId xmlns:a16="http://schemas.microsoft.com/office/drawing/2014/main" id="{D422CBE4-667B-074A-B234-A8A33680499D}"/>
                </a:ext>
              </a:extLst>
            </p:cNvPr>
            <p:cNvGrpSpPr>
              <a:grpSpLocks/>
            </p:cNvGrpSpPr>
            <p:nvPr/>
          </p:nvGrpSpPr>
          <p:grpSpPr bwMode="auto">
            <a:xfrm>
              <a:off x="3074269" y="1702001"/>
              <a:ext cx="228600" cy="228600"/>
              <a:chOff x="1248" y="720"/>
              <a:chExt cx="96" cy="96"/>
            </a:xfrm>
          </p:grpSpPr>
          <p:sp>
            <p:nvSpPr>
              <p:cNvPr id="17" name="Oval 250">
                <a:extLst>
                  <a:ext uri="{FF2B5EF4-FFF2-40B4-BE49-F238E27FC236}">
                    <a16:creationId xmlns:a16="http://schemas.microsoft.com/office/drawing/2014/main" id="{D3948A51-5E82-BD4C-89FA-96E91571A25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 name="Rectangle 251">
                <a:extLst>
                  <a:ext uri="{FF2B5EF4-FFF2-40B4-BE49-F238E27FC236}">
                    <a16:creationId xmlns:a16="http://schemas.microsoft.com/office/drawing/2014/main" id="{88E3EC56-F175-EA48-B9EF-526BD1FBC2B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24" name="Freeform 12">
              <a:extLst>
                <a:ext uri="{FF2B5EF4-FFF2-40B4-BE49-F238E27FC236}">
                  <a16:creationId xmlns:a16="http://schemas.microsoft.com/office/drawing/2014/main" id="{E4DCF3A7-BE32-5B42-A372-4A120CF5A80B}"/>
                </a:ext>
              </a:extLst>
            </p:cNvPr>
            <p:cNvSpPr>
              <a:spLocks noChangeAspect="1"/>
            </p:cNvSpPr>
            <p:nvPr/>
          </p:nvSpPr>
          <p:spPr bwMode="auto">
            <a:xfrm>
              <a:off x="3853844" y="28862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 name="Group 31">
              <a:extLst>
                <a:ext uri="{FF2B5EF4-FFF2-40B4-BE49-F238E27FC236}">
                  <a16:creationId xmlns:a16="http://schemas.microsoft.com/office/drawing/2014/main" id="{1810E4A9-C647-6D46-863D-F0E956EB73B0}"/>
                </a:ext>
              </a:extLst>
            </p:cNvPr>
            <p:cNvGrpSpPr/>
            <p:nvPr/>
          </p:nvGrpSpPr>
          <p:grpSpPr>
            <a:xfrm>
              <a:off x="2274692" y="2442554"/>
              <a:ext cx="929638" cy="1222177"/>
              <a:chOff x="5257801" y="2438400"/>
              <a:chExt cx="929638" cy="1222177"/>
            </a:xfrm>
          </p:grpSpPr>
          <p:cxnSp>
            <p:nvCxnSpPr>
              <p:cNvPr id="33" name="Straight Connector 32">
                <a:extLst>
                  <a:ext uri="{FF2B5EF4-FFF2-40B4-BE49-F238E27FC236}">
                    <a16:creationId xmlns:a16="http://schemas.microsoft.com/office/drawing/2014/main" id="{3CE51F11-2498-014D-BCA9-166CF5E26799}"/>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3895FC-B2FA-3C47-B38F-FBA162DC4205}"/>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5330F515-6710-8F4D-A166-3D0847F7690D}"/>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6292722E-F71B-334F-BBF8-6AB801981F62}"/>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32E476A-2CD5-F944-831E-719B64B777D2}"/>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8" name="Straight Arrow Connector 37">
                <a:extLst>
                  <a:ext uri="{FF2B5EF4-FFF2-40B4-BE49-F238E27FC236}">
                    <a16:creationId xmlns:a16="http://schemas.microsoft.com/office/drawing/2014/main" id="{4538D12A-FD25-974A-A4E9-59B9123D353C}"/>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06877C9D-B26D-F441-9A06-4497D13916AF}"/>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40" name="TextBox 39">
                <a:extLst>
                  <a:ext uri="{FF2B5EF4-FFF2-40B4-BE49-F238E27FC236}">
                    <a16:creationId xmlns:a16="http://schemas.microsoft.com/office/drawing/2014/main" id="{52DC4E94-6B5F-FD42-B997-72772163B383}"/>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41" name="TextBox 40">
                <a:extLst>
                  <a:ext uri="{FF2B5EF4-FFF2-40B4-BE49-F238E27FC236}">
                    <a16:creationId xmlns:a16="http://schemas.microsoft.com/office/drawing/2014/main" id="{B0A3380F-69A2-1143-83EB-EA5633AA05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42" name="Straight Connector 41">
                <a:extLst>
                  <a:ext uri="{FF2B5EF4-FFF2-40B4-BE49-F238E27FC236}">
                    <a16:creationId xmlns:a16="http://schemas.microsoft.com/office/drawing/2014/main" id="{CEBE9F96-24A1-1C45-8264-678DBBEC0E21}"/>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FDA70EAE-C899-294B-B17E-0A5C343CFEF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D20D14A-7312-5141-A11E-6F2C5343B5FA}"/>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5" name="Straight Arrow Connector 44">
                <a:extLst>
                  <a:ext uri="{FF2B5EF4-FFF2-40B4-BE49-F238E27FC236}">
                    <a16:creationId xmlns:a16="http://schemas.microsoft.com/office/drawing/2014/main" id="{49A5D84D-B070-5C40-BDB0-59D6E942150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53" name="Group 210">
              <a:extLst>
                <a:ext uri="{FF2B5EF4-FFF2-40B4-BE49-F238E27FC236}">
                  <a16:creationId xmlns:a16="http://schemas.microsoft.com/office/drawing/2014/main" id="{6C322DD0-B762-054D-A50D-FEC4511B8151}"/>
                </a:ext>
              </a:extLst>
            </p:cNvPr>
            <p:cNvGrpSpPr>
              <a:grpSpLocks/>
            </p:cNvGrpSpPr>
            <p:nvPr/>
          </p:nvGrpSpPr>
          <p:grpSpPr bwMode="auto">
            <a:xfrm rot="5400000">
              <a:off x="1806469" y="2741379"/>
              <a:ext cx="304800" cy="762000"/>
              <a:chOff x="3216" y="1728"/>
              <a:chExt cx="192" cy="480"/>
            </a:xfrm>
          </p:grpSpPr>
          <p:sp>
            <p:nvSpPr>
              <p:cNvPr id="54" name="Line 8">
                <a:extLst>
                  <a:ext uri="{FF2B5EF4-FFF2-40B4-BE49-F238E27FC236}">
                    <a16:creationId xmlns:a16="http://schemas.microsoft.com/office/drawing/2014/main" id="{EC37239C-39FC-2A49-9906-44142E881C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
                <a:extLst>
                  <a:ext uri="{FF2B5EF4-FFF2-40B4-BE49-F238E27FC236}">
                    <a16:creationId xmlns:a16="http://schemas.microsoft.com/office/drawing/2014/main" id="{AE874B19-87A6-A547-B375-6FD07FE24FE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
                <a:extLst>
                  <a:ext uri="{FF2B5EF4-FFF2-40B4-BE49-F238E27FC236}">
                    <a16:creationId xmlns:a16="http://schemas.microsoft.com/office/drawing/2014/main" id="{56E77FB5-CE9E-6441-A95C-A7B6B9BB1C4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1">
                <a:extLst>
                  <a:ext uri="{FF2B5EF4-FFF2-40B4-BE49-F238E27FC236}">
                    <a16:creationId xmlns:a16="http://schemas.microsoft.com/office/drawing/2014/main" id="{FD66A693-28A3-B840-A070-04D82F14A9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206">
              <a:extLst>
                <a:ext uri="{FF2B5EF4-FFF2-40B4-BE49-F238E27FC236}">
                  <a16:creationId xmlns:a16="http://schemas.microsoft.com/office/drawing/2014/main" id="{FCBADEF4-BD1C-7A42-AD96-C041F61959C8}"/>
                </a:ext>
              </a:extLst>
            </p:cNvPr>
            <p:cNvGrpSpPr>
              <a:grpSpLocks/>
            </p:cNvGrpSpPr>
            <p:nvPr/>
          </p:nvGrpSpPr>
          <p:grpSpPr bwMode="auto">
            <a:xfrm>
              <a:off x="1444519" y="3140077"/>
              <a:ext cx="304800" cy="762000"/>
              <a:chOff x="4224" y="2400"/>
              <a:chExt cx="192" cy="480"/>
            </a:xfrm>
          </p:grpSpPr>
          <p:sp>
            <p:nvSpPr>
              <p:cNvPr id="59" name="Oval 20">
                <a:extLst>
                  <a:ext uri="{FF2B5EF4-FFF2-40B4-BE49-F238E27FC236}">
                    <a16:creationId xmlns:a16="http://schemas.microsoft.com/office/drawing/2014/main" id="{CA52DEDD-5D57-5545-973C-8E3C6123FBA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0" name="Line 21">
                <a:extLst>
                  <a:ext uri="{FF2B5EF4-FFF2-40B4-BE49-F238E27FC236}">
                    <a16:creationId xmlns:a16="http://schemas.microsoft.com/office/drawing/2014/main" id="{06C0C725-31DA-0F4A-B925-C83D732BF4C4}"/>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22">
                <a:extLst>
                  <a:ext uri="{FF2B5EF4-FFF2-40B4-BE49-F238E27FC236}">
                    <a16:creationId xmlns:a16="http://schemas.microsoft.com/office/drawing/2014/main" id="{1930E9D2-1271-6347-8D52-AE38CAB29BE2}"/>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3">
                <a:extLst>
                  <a:ext uri="{FF2B5EF4-FFF2-40B4-BE49-F238E27FC236}">
                    <a16:creationId xmlns:a16="http://schemas.microsoft.com/office/drawing/2014/main" id="{5387F433-A144-B74E-9B42-BE0E6EB77159}"/>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4">
                <a:extLst>
                  <a:ext uri="{FF2B5EF4-FFF2-40B4-BE49-F238E27FC236}">
                    <a16:creationId xmlns:a16="http://schemas.microsoft.com/office/drawing/2014/main" id="{04A22485-A4D8-7C40-B21F-8E2B26774EE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5">
                <a:extLst>
                  <a:ext uri="{FF2B5EF4-FFF2-40B4-BE49-F238E27FC236}">
                    <a16:creationId xmlns:a16="http://schemas.microsoft.com/office/drawing/2014/main" id="{91C0598E-D781-1C4E-84BD-1926CE14AACE}"/>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E35CADC5-B0D9-8A47-9B6D-3700CDEF57B9}"/>
                </a:ext>
              </a:extLst>
            </p:cNvPr>
            <p:cNvSpPr>
              <a:spLocks noChangeAspect="1"/>
            </p:cNvSpPr>
            <p:nvPr/>
          </p:nvSpPr>
          <p:spPr bwMode="auto">
            <a:xfrm>
              <a:off x="1526096" y="3752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2">
              <a:extLst>
                <a:ext uri="{FF2B5EF4-FFF2-40B4-BE49-F238E27FC236}">
                  <a16:creationId xmlns:a16="http://schemas.microsoft.com/office/drawing/2014/main" id="{062B080C-BA78-EE44-9548-81DF9021E0BE}"/>
                </a:ext>
              </a:extLst>
            </p:cNvPr>
            <p:cNvSpPr>
              <a:spLocks noChangeAspect="1"/>
            </p:cNvSpPr>
            <p:nvPr/>
          </p:nvSpPr>
          <p:spPr bwMode="auto">
            <a:xfrm>
              <a:off x="3116898" y="18235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20">
              <a:extLst>
                <a:ext uri="{FF2B5EF4-FFF2-40B4-BE49-F238E27FC236}">
                  <a16:creationId xmlns:a16="http://schemas.microsoft.com/office/drawing/2014/main" id="{D55D9B98-6F54-B64B-B199-0EE5425DA689}"/>
                </a:ext>
              </a:extLst>
            </p:cNvPr>
            <p:cNvGrpSpPr>
              <a:grpSpLocks/>
            </p:cNvGrpSpPr>
            <p:nvPr/>
          </p:nvGrpSpPr>
          <p:grpSpPr bwMode="auto">
            <a:xfrm>
              <a:off x="3116898" y="3576186"/>
              <a:ext cx="152400" cy="304800"/>
              <a:chOff x="3264" y="3072"/>
              <a:chExt cx="96" cy="192"/>
            </a:xfrm>
          </p:grpSpPr>
          <p:sp>
            <p:nvSpPr>
              <p:cNvPr id="69" name="Line 17">
                <a:extLst>
                  <a:ext uri="{FF2B5EF4-FFF2-40B4-BE49-F238E27FC236}">
                    <a16:creationId xmlns:a16="http://schemas.microsoft.com/office/drawing/2014/main" id="{61484E59-2958-7F46-822F-DA28739EB8FE}"/>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0" name="Freeform 18">
                <a:extLst>
                  <a:ext uri="{FF2B5EF4-FFF2-40B4-BE49-F238E27FC236}">
                    <a16:creationId xmlns:a16="http://schemas.microsoft.com/office/drawing/2014/main" id="{50AEEAFE-11CD-324F-84E9-80B4BA7E9B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71" name="Group 210">
              <a:extLst>
                <a:ext uri="{FF2B5EF4-FFF2-40B4-BE49-F238E27FC236}">
                  <a16:creationId xmlns:a16="http://schemas.microsoft.com/office/drawing/2014/main" id="{12DEC5C5-C67E-5F46-ADDD-AD2B54D6C186}"/>
                </a:ext>
              </a:extLst>
            </p:cNvPr>
            <p:cNvGrpSpPr>
              <a:grpSpLocks/>
            </p:cNvGrpSpPr>
            <p:nvPr/>
          </p:nvGrpSpPr>
          <p:grpSpPr bwMode="auto">
            <a:xfrm rot="5400000">
              <a:off x="3399359" y="2517999"/>
              <a:ext cx="304800" cy="762000"/>
              <a:chOff x="3216" y="1728"/>
              <a:chExt cx="192" cy="480"/>
            </a:xfrm>
          </p:grpSpPr>
          <p:sp>
            <p:nvSpPr>
              <p:cNvPr id="72" name="Line 8">
                <a:extLst>
                  <a:ext uri="{FF2B5EF4-FFF2-40B4-BE49-F238E27FC236}">
                    <a16:creationId xmlns:a16="http://schemas.microsoft.com/office/drawing/2014/main" id="{995A4FFD-C544-754A-B110-3E3A655EC2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
                <a:extLst>
                  <a:ext uri="{FF2B5EF4-FFF2-40B4-BE49-F238E27FC236}">
                    <a16:creationId xmlns:a16="http://schemas.microsoft.com/office/drawing/2014/main" id="{AF29764E-67B7-7A43-BD3A-95B2BCD590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
                <a:extLst>
                  <a:ext uri="{FF2B5EF4-FFF2-40B4-BE49-F238E27FC236}">
                    <a16:creationId xmlns:a16="http://schemas.microsoft.com/office/drawing/2014/main" id="{6D5C3FDC-E3FD-064A-A603-69493AE19F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1">
                <a:extLst>
                  <a:ext uri="{FF2B5EF4-FFF2-40B4-BE49-F238E27FC236}">
                    <a16:creationId xmlns:a16="http://schemas.microsoft.com/office/drawing/2014/main" id="{3C07FC3C-B111-1C43-8305-F60AF60D8B0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 name="Group 220">
              <a:extLst>
                <a:ext uri="{FF2B5EF4-FFF2-40B4-BE49-F238E27FC236}">
                  <a16:creationId xmlns:a16="http://schemas.microsoft.com/office/drawing/2014/main" id="{ED322A6E-08B7-AB47-ABAE-45DB1FABBA29}"/>
                </a:ext>
              </a:extLst>
            </p:cNvPr>
            <p:cNvGrpSpPr>
              <a:grpSpLocks/>
            </p:cNvGrpSpPr>
            <p:nvPr/>
          </p:nvGrpSpPr>
          <p:grpSpPr bwMode="auto">
            <a:xfrm>
              <a:off x="3858020" y="3553222"/>
              <a:ext cx="152400" cy="304800"/>
              <a:chOff x="3264" y="3072"/>
              <a:chExt cx="96" cy="192"/>
            </a:xfrm>
          </p:grpSpPr>
          <p:sp>
            <p:nvSpPr>
              <p:cNvPr id="77" name="Line 17">
                <a:extLst>
                  <a:ext uri="{FF2B5EF4-FFF2-40B4-BE49-F238E27FC236}">
                    <a16:creationId xmlns:a16="http://schemas.microsoft.com/office/drawing/2014/main" id="{D9B89BEB-ED83-2646-9AB2-2D0F2E36116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8" name="Freeform 18">
                <a:extLst>
                  <a:ext uri="{FF2B5EF4-FFF2-40B4-BE49-F238E27FC236}">
                    <a16:creationId xmlns:a16="http://schemas.microsoft.com/office/drawing/2014/main" id="{8F2178D5-FF8A-624B-A426-2A797BF2D7E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6" name="TextBox 5">
              <a:extLst>
                <a:ext uri="{FF2B5EF4-FFF2-40B4-BE49-F238E27FC236}">
                  <a16:creationId xmlns:a16="http://schemas.microsoft.com/office/drawing/2014/main" id="{9D39DD22-B733-B944-9902-FE5772E7AE2D}"/>
                </a:ext>
              </a:extLst>
            </p:cNvPr>
            <p:cNvSpPr txBox="1"/>
            <p:nvPr/>
          </p:nvSpPr>
          <p:spPr>
            <a:xfrm>
              <a:off x="3292105" y="2041746"/>
              <a:ext cx="664036" cy="338554"/>
            </a:xfrm>
            <a:prstGeom prst="rect">
              <a:avLst/>
            </a:prstGeom>
            <a:noFill/>
          </p:spPr>
          <p:txBody>
            <a:bodyPr wrap="square" rtlCol="0">
              <a:spAutoFit/>
            </a:bodyPr>
            <a:lstStyle/>
            <a:p>
              <a:r>
                <a:rPr lang="en-US" sz="1600" dirty="0"/>
                <a:t>15K</a:t>
              </a:r>
              <a:endParaRPr lang="en-US" dirty="0"/>
            </a:p>
          </p:txBody>
        </p:sp>
        <p:sp>
          <p:nvSpPr>
            <p:cNvPr id="80" name="TextBox 79">
              <a:extLst>
                <a:ext uri="{FF2B5EF4-FFF2-40B4-BE49-F238E27FC236}">
                  <a16:creationId xmlns:a16="http://schemas.microsoft.com/office/drawing/2014/main" id="{96018AEA-EE52-B948-AF2E-CE5A09A6C79E}"/>
                </a:ext>
              </a:extLst>
            </p:cNvPr>
            <p:cNvSpPr txBox="1"/>
            <p:nvPr/>
          </p:nvSpPr>
          <p:spPr>
            <a:xfrm>
              <a:off x="3994264" y="3082840"/>
              <a:ext cx="664036" cy="338554"/>
            </a:xfrm>
            <a:prstGeom prst="rect">
              <a:avLst/>
            </a:prstGeom>
            <a:noFill/>
          </p:spPr>
          <p:txBody>
            <a:bodyPr wrap="square" rtlCol="0">
              <a:spAutoFit/>
            </a:bodyPr>
            <a:lstStyle/>
            <a:p>
              <a:r>
                <a:rPr lang="en-US" sz="1600" dirty="0"/>
                <a:t>20K</a:t>
              </a:r>
              <a:endParaRPr lang="en-US" dirty="0"/>
            </a:p>
          </p:txBody>
        </p:sp>
        <p:sp>
          <p:nvSpPr>
            <p:cNvPr id="81" name="TextBox 80">
              <a:extLst>
                <a:ext uri="{FF2B5EF4-FFF2-40B4-BE49-F238E27FC236}">
                  <a16:creationId xmlns:a16="http://schemas.microsoft.com/office/drawing/2014/main" id="{992B9815-6C7C-A14B-99E5-09F3B5F0CAF6}"/>
                </a:ext>
              </a:extLst>
            </p:cNvPr>
            <p:cNvSpPr txBox="1"/>
            <p:nvPr/>
          </p:nvSpPr>
          <p:spPr>
            <a:xfrm>
              <a:off x="1643621" y="4004850"/>
              <a:ext cx="664036" cy="338554"/>
            </a:xfrm>
            <a:prstGeom prst="rect">
              <a:avLst/>
            </a:prstGeom>
            <a:noFill/>
          </p:spPr>
          <p:txBody>
            <a:bodyPr wrap="square" rtlCol="0">
              <a:spAutoFit/>
            </a:bodyPr>
            <a:lstStyle/>
            <a:p>
              <a:r>
                <a:rPr lang="en-US" sz="1600" dirty="0"/>
                <a:t>100K</a:t>
              </a:r>
              <a:endParaRPr lang="en-US" dirty="0"/>
            </a:p>
          </p:txBody>
        </p:sp>
        <p:sp>
          <p:nvSpPr>
            <p:cNvPr id="82" name="TextBox 81">
              <a:extLst>
                <a:ext uri="{FF2B5EF4-FFF2-40B4-BE49-F238E27FC236}">
                  <a16:creationId xmlns:a16="http://schemas.microsoft.com/office/drawing/2014/main" id="{73832FB0-A9DB-3343-BA5E-24D683CF808A}"/>
                </a:ext>
              </a:extLst>
            </p:cNvPr>
            <p:cNvSpPr txBox="1"/>
            <p:nvPr/>
          </p:nvSpPr>
          <p:spPr>
            <a:xfrm>
              <a:off x="1758443" y="257897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83" name="TextBox 82">
              <a:extLst>
                <a:ext uri="{FF2B5EF4-FFF2-40B4-BE49-F238E27FC236}">
                  <a16:creationId xmlns:a16="http://schemas.microsoft.com/office/drawing/2014/main" id="{402026AE-9124-5644-B0CB-12F2C07D0AC0}"/>
                </a:ext>
              </a:extLst>
            </p:cNvPr>
            <p:cNvSpPr txBox="1"/>
            <p:nvPr/>
          </p:nvSpPr>
          <p:spPr>
            <a:xfrm>
              <a:off x="3429291" y="2405009"/>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84" name="TextBox 83">
              <a:extLst>
                <a:ext uri="{FF2B5EF4-FFF2-40B4-BE49-F238E27FC236}">
                  <a16:creationId xmlns:a16="http://schemas.microsoft.com/office/drawing/2014/main" id="{00C83640-CAAF-A948-B1DF-B221A1DD37A2}"/>
                </a:ext>
              </a:extLst>
            </p:cNvPr>
            <p:cNvSpPr txBox="1"/>
            <p:nvPr/>
          </p:nvSpPr>
          <p:spPr>
            <a:xfrm>
              <a:off x="3036846" y="1376830"/>
              <a:ext cx="664036" cy="338554"/>
            </a:xfrm>
            <a:prstGeom prst="rect">
              <a:avLst/>
            </a:prstGeom>
            <a:noFill/>
          </p:spPr>
          <p:txBody>
            <a:bodyPr wrap="square" rtlCol="0">
              <a:spAutoFit/>
            </a:bodyPr>
            <a:lstStyle/>
            <a:p>
              <a:r>
                <a:rPr lang="en-US" sz="1600" dirty="0"/>
                <a:t>12V</a:t>
              </a:r>
              <a:endParaRPr lang="en-US" baseline="-25000" dirty="0"/>
            </a:p>
          </p:txBody>
        </p:sp>
      </p:grpSp>
      <p:grpSp>
        <p:nvGrpSpPr>
          <p:cNvPr id="2" name="Group 1">
            <a:extLst>
              <a:ext uri="{FF2B5EF4-FFF2-40B4-BE49-F238E27FC236}">
                <a16:creationId xmlns:a16="http://schemas.microsoft.com/office/drawing/2014/main" id="{97BD1463-8BA0-72FB-710F-7035AED89B2B}"/>
              </a:ext>
            </a:extLst>
          </p:cNvPr>
          <p:cNvGrpSpPr/>
          <p:nvPr/>
        </p:nvGrpSpPr>
        <p:grpSpPr>
          <a:xfrm>
            <a:off x="6846404" y="1726043"/>
            <a:ext cx="3680792" cy="3748586"/>
            <a:chOff x="7493995" y="1875445"/>
            <a:chExt cx="3680792" cy="3748586"/>
          </a:xfrm>
        </p:grpSpPr>
        <p:grpSp>
          <p:nvGrpSpPr>
            <p:cNvPr id="19" name="Group 210">
              <a:extLst>
                <a:ext uri="{FF2B5EF4-FFF2-40B4-BE49-F238E27FC236}">
                  <a16:creationId xmlns:a16="http://schemas.microsoft.com/office/drawing/2014/main" id="{4DC9476E-D52C-0C49-9562-E03AC712DC25}"/>
                </a:ext>
              </a:extLst>
            </p:cNvPr>
            <p:cNvGrpSpPr>
              <a:grpSpLocks/>
            </p:cNvGrpSpPr>
            <p:nvPr/>
          </p:nvGrpSpPr>
          <p:grpSpPr bwMode="auto">
            <a:xfrm>
              <a:off x="10246491" y="3239913"/>
              <a:ext cx="304800" cy="762000"/>
              <a:chOff x="3216" y="1728"/>
              <a:chExt cx="192" cy="480"/>
            </a:xfrm>
          </p:grpSpPr>
          <p:sp>
            <p:nvSpPr>
              <p:cNvPr id="20" name="Line 8">
                <a:extLst>
                  <a:ext uri="{FF2B5EF4-FFF2-40B4-BE49-F238E27FC236}">
                    <a16:creationId xmlns:a16="http://schemas.microsoft.com/office/drawing/2014/main" id="{D5C73383-602A-7048-BFF8-B541D705A3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42484082-33B9-D74F-B3F8-324EE5960E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447E6307-881D-3F42-A3A7-43A98AD172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F6559FB6-98DA-744E-B1F3-95D729C85B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02085C5B-3C8C-D140-939E-576E448446E5}"/>
                </a:ext>
              </a:extLst>
            </p:cNvPr>
            <p:cNvCxnSpPr/>
            <p:nvPr/>
          </p:nvCxnSpPr>
          <p:spPr>
            <a:xfrm>
              <a:off x="9634642" y="3387089"/>
              <a:ext cx="7619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220">
              <a:extLst>
                <a:ext uri="{FF2B5EF4-FFF2-40B4-BE49-F238E27FC236}">
                  <a16:creationId xmlns:a16="http://schemas.microsoft.com/office/drawing/2014/main" id="{2A9BB9E2-034F-C64D-9E8D-624218BB7895}"/>
                </a:ext>
              </a:extLst>
            </p:cNvPr>
            <p:cNvGrpSpPr>
              <a:grpSpLocks/>
            </p:cNvGrpSpPr>
            <p:nvPr/>
          </p:nvGrpSpPr>
          <p:grpSpPr bwMode="auto">
            <a:xfrm>
              <a:off x="7936657" y="4989379"/>
              <a:ext cx="152400" cy="304800"/>
              <a:chOff x="3264" y="3072"/>
              <a:chExt cx="96" cy="192"/>
            </a:xfrm>
          </p:grpSpPr>
          <p:sp>
            <p:nvSpPr>
              <p:cNvPr id="87" name="Line 17">
                <a:extLst>
                  <a:ext uri="{FF2B5EF4-FFF2-40B4-BE49-F238E27FC236}">
                    <a16:creationId xmlns:a16="http://schemas.microsoft.com/office/drawing/2014/main" id="{3F36A3F5-417E-C64D-A399-9E1FC870CDB6}"/>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8" name="Freeform 18">
                <a:extLst>
                  <a:ext uri="{FF2B5EF4-FFF2-40B4-BE49-F238E27FC236}">
                    <a16:creationId xmlns:a16="http://schemas.microsoft.com/office/drawing/2014/main" id="{9AEB3F37-1FDF-5F48-860A-65F942063D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89" name="Group 249">
              <a:extLst>
                <a:ext uri="{FF2B5EF4-FFF2-40B4-BE49-F238E27FC236}">
                  <a16:creationId xmlns:a16="http://schemas.microsoft.com/office/drawing/2014/main" id="{5F953C50-9BD2-604A-808E-A2038534C254}"/>
                </a:ext>
              </a:extLst>
            </p:cNvPr>
            <p:cNvGrpSpPr>
              <a:grpSpLocks/>
            </p:cNvGrpSpPr>
            <p:nvPr/>
          </p:nvGrpSpPr>
          <p:grpSpPr bwMode="auto">
            <a:xfrm>
              <a:off x="9535006" y="2265514"/>
              <a:ext cx="228600" cy="228600"/>
              <a:chOff x="1248" y="720"/>
              <a:chExt cx="96" cy="96"/>
            </a:xfrm>
          </p:grpSpPr>
          <p:sp>
            <p:nvSpPr>
              <p:cNvPr id="90" name="Oval 250">
                <a:extLst>
                  <a:ext uri="{FF2B5EF4-FFF2-40B4-BE49-F238E27FC236}">
                    <a16:creationId xmlns:a16="http://schemas.microsoft.com/office/drawing/2014/main" id="{26B9CE8C-5CB9-364F-AEF2-95111BCCBBBE}"/>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1" name="Rectangle 251">
                <a:extLst>
                  <a:ext uri="{FF2B5EF4-FFF2-40B4-BE49-F238E27FC236}">
                    <a16:creationId xmlns:a16="http://schemas.microsoft.com/office/drawing/2014/main" id="{F2A0F7A4-355E-1242-9C08-B918629EF5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92" name="Freeform 12">
              <a:extLst>
                <a:ext uri="{FF2B5EF4-FFF2-40B4-BE49-F238E27FC236}">
                  <a16:creationId xmlns:a16="http://schemas.microsoft.com/office/drawing/2014/main" id="{E2580514-A9C4-484D-BB0D-E76EB3076C7D}"/>
                </a:ext>
              </a:extLst>
            </p:cNvPr>
            <p:cNvSpPr>
              <a:spLocks noChangeAspect="1"/>
            </p:cNvSpPr>
            <p:nvPr/>
          </p:nvSpPr>
          <p:spPr bwMode="auto">
            <a:xfrm>
              <a:off x="9577563" y="46522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92">
              <a:extLst>
                <a:ext uri="{FF2B5EF4-FFF2-40B4-BE49-F238E27FC236}">
                  <a16:creationId xmlns:a16="http://schemas.microsoft.com/office/drawing/2014/main" id="{B5836D62-9C78-7144-9A71-92D90767987A}"/>
                </a:ext>
              </a:extLst>
            </p:cNvPr>
            <p:cNvGrpSpPr/>
            <p:nvPr/>
          </p:nvGrpSpPr>
          <p:grpSpPr>
            <a:xfrm>
              <a:off x="8724919" y="2930911"/>
              <a:ext cx="929638" cy="1222177"/>
              <a:chOff x="5257801" y="2438400"/>
              <a:chExt cx="929638" cy="1222177"/>
            </a:xfrm>
          </p:grpSpPr>
          <p:cxnSp>
            <p:nvCxnSpPr>
              <p:cNvPr id="94" name="Straight Connector 93">
                <a:extLst>
                  <a:ext uri="{FF2B5EF4-FFF2-40B4-BE49-F238E27FC236}">
                    <a16:creationId xmlns:a16="http://schemas.microsoft.com/office/drawing/2014/main" id="{EA45B30B-CFB9-9A41-867C-D0A5EEA2A81F}"/>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4A13699B-27F4-7441-81F4-0090F9BE1213}"/>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D4510CF2-6F4D-484B-8A99-B286D07D464B}"/>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A962471B-9E9D-BC44-964F-C302A4E8194F}"/>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DACCAD77-041D-2349-9320-5DB330034B01}"/>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9" name="Straight Arrow Connector 98">
                <a:extLst>
                  <a:ext uri="{FF2B5EF4-FFF2-40B4-BE49-F238E27FC236}">
                    <a16:creationId xmlns:a16="http://schemas.microsoft.com/office/drawing/2014/main" id="{6FB2C0A4-F085-9C47-84A6-AD597BC44C3D}"/>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CE0771B-87BC-984B-874B-B29A72250F92}"/>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1" name="TextBox 100">
                <a:extLst>
                  <a:ext uri="{FF2B5EF4-FFF2-40B4-BE49-F238E27FC236}">
                    <a16:creationId xmlns:a16="http://schemas.microsoft.com/office/drawing/2014/main" id="{F417B11C-27FF-684C-AED5-AFCC4DFDFB84}"/>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2" name="TextBox 101">
                <a:extLst>
                  <a:ext uri="{FF2B5EF4-FFF2-40B4-BE49-F238E27FC236}">
                    <a16:creationId xmlns:a16="http://schemas.microsoft.com/office/drawing/2014/main" id="{236DBCE1-646A-F74D-A8D8-0556FCF673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103" name="Straight Connector 102">
                <a:extLst>
                  <a:ext uri="{FF2B5EF4-FFF2-40B4-BE49-F238E27FC236}">
                    <a16:creationId xmlns:a16="http://schemas.microsoft.com/office/drawing/2014/main" id="{87189BE0-9BF0-2A4D-B3DF-DA1034A4E9B7}"/>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13F76D74-16C5-6B41-8D79-5C22E5A1B66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E0E0E665-4C19-8842-A159-01D6EF7B381C}"/>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Arrow Connector 105">
                <a:extLst>
                  <a:ext uri="{FF2B5EF4-FFF2-40B4-BE49-F238E27FC236}">
                    <a16:creationId xmlns:a16="http://schemas.microsoft.com/office/drawing/2014/main" id="{6FA8EE12-FBD8-204A-BDCD-700A64B8B326}"/>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107" name="Group 210">
              <a:extLst>
                <a:ext uri="{FF2B5EF4-FFF2-40B4-BE49-F238E27FC236}">
                  <a16:creationId xmlns:a16="http://schemas.microsoft.com/office/drawing/2014/main" id="{369A576F-9E63-1847-8998-5DD0BF048624}"/>
                </a:ext>
              </a:extLst>
            </p:cNvPr>
            <p:cNvGrpSpPr>
              <a:grpSpLocks/>
            </p:cNvGrpSpPr>
            <p:nvPr/>
          </p:nvGrpSpPr>
          <p:grpSpPr bwMode="auto">
            <a:xfrm rot="5400000">
              <a:off x="8256696" y="3229736"/>
              <a:ext cx="304800" cy="762000"/>
              <a:chOff x="3216" y="1728"/>
              <a:chExt cx="192" cy="480"/>
            </a:xfrm>
          </p:grpSpPr>
          <p:sp>
            <p:nvSpPr>
              <p:cNvPr id="108" name="Line 8">
                <a:extLst>
                  <a:ext uri="{FF2B5EF4-FFF2-40B4-BE49-F238E27FC236}">
                    <a16:creationId xmlns:a16="http://schemas.microsoft.com/office/drawing/2014/main" id="{75F838C9-FEEB-A341-836C-166C5E11EEE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9">
                <a:extLst>
                  <a:ext uri="{FF2B5EF4-FFF2-40B4-BE49-F238E27FC236}">
                    <a16:creationId xmlns:a16="http://schemas.microsoft.com/office/drawing/2014/main" id="{A8928894-B94E-904F-BB39-3FD411F0F9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
                <a:extLst>
                  <a:ext uri="{FF2B5EF4-FFF2-40B4-BE49-F238E27FC236}">
                    <a16:creationId xmlns:a16="http://schemas.microsoft.com/office/drawing/2014/main" id="{6B2BF425-EA1C-FA4B-82EF-6C79686B86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1">
                <a:extLst>
                  <a:ext uri="{FF2B5EF4-FFF2-40B4-BE49-F238E27FC236}">
                    <a16:creationId xmlns:a16="http://schemas.microsoft.com/office/drawing/2014/main" id="{EB5A492B-E3B4-C445-95C7-3B859BE744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06">
              <a:extLst>
                <a:ext uri="{FF2B5EF4-FFF2-40B4-BE49-F238E27FC236}">
                  <a16:creationId xmlns:a16="http://schemas.microsoft.com/office/drawing/2014/main" id="{69089D07-01DE-3540-A903-E0442CAE0B1D}"/>
                </a:ext>
              </a:extLst>
            </p:cNvPr>
            <p:cNvGrpSpPr>
              <a:grpSpLocks/>
            </p:cNvGrpSpPr>
            <p:nvPr/>
          </p:nvGrpSpPr>
          <p:grpSpPr bwMode="auto">
            <a:xfrm>
              <a:off x="7869694" y="4317364"/>
              <a:ext cx="304800" cy="762000"/>
              <a:chOff x="4224" y="2400"/>
              <a:chExt cx="192" cy="480"/>
            </a:xfrm>
          </p:grpSpPr>
          <p:sp>
            <p:nvSpPr>
              <p:cNvPr id="113" name="Oval 20">
                <a:extLst>
                  <a:ext uri="{FF2B5EF4-FFF2-40B4-BE49-F238E27FC236}">
                    <a16:creationId xmlns:a16="http://schemas.microsoft.com/office/drawing/2014/main" id="{32106A6A-A364-4C43-B227-21C729B96360}"/>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14" name="Line 21">
                <a:extLst>
                  <a:ext uri="{FF2B5EF4-FFF2-40B4-BE49-F238E27FC236}">
                    <a16:creationId xmlns:a16="http://schemas.microsoft.com/office/drawing/2014/main" id="{F50F6319-3411-5545-A996-B230A9AD26CA}"/>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22">
                <a:extLst>
                  <a:ext uri="{FF2B5EF4-FFF2-40B4-BE49-F238E27FC236}">
                    <a16:creationId xmlns:a16="http://schemas.microsoft.com/office/drawing/2014/main" id="{CBBDC2E0-23C2-9546-BFF2-7A5E5F60FD3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23">
                <a:extLst>
                  <a:ext uri="{FF2B5EF4-FFF2-40B4-BE49-F238E27FC236}">
                    <a16:creationId xmlns:a16="http://schemas.microsoft.com/office/drawing/2014/main" id="{1D2E3EEE-5B71-3B4D-B82C-305B268B8B12}"/>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24">
                <a:extLst>
                  <a:ext uri="{FF2B5EF4-FFF2-40B4-BE49-F238E27FC236}">
                    <a16:creationId xmlns:a16="http://schemas.microsoft.com/office/drawing/2014/main" id="{9D7627D8-DBED-2E47-AA7E-F8042563812F}"/>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25">
                <a:extLst>
                  <a:ext uri="{FF2B5EF4-FFF2-40B4-BE49-F238E27FC236}">
                    <a16:creationId xmlns:a16="http://schemas.microsoft.com/office/drawing/2014/main" id="{1C3DCCBE-8FB7-0A48-AFB9-533F5A8D508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Freeform 12">
              <a:extLst>
                <a:ext uri="{FF2B5EF4-FFF2-40B4-BE49-F238E27FC236}">
                  <a16:creationId xmlns:a16="http://schemas.microsoft.com/office/drawing/2014/main" id="{134B05A7-F9C9-A14F-BE4F-BB42ECF59833}"/>
                </a:ext>
              </a:extLst>
            </p:cNvPr>
            <p:cNvSpPr>
              <a:spLocks noChangeAspect="1"/>
            </p:cNvSpPr>
            <p:nvPr/>
          </p:nvSpPr>
          <p:spPr bwMode="auto">
            <a:xfrm>
              <a:off x="7951271" y="360211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Freeform 12">
              <a:extLst>
                <a:ext uri="{FF2B5EF4-FFF2-40B4-BE49-F238E27FC236}">
                  <a16:creationId xmlns:a16="http://schemas.microsoft.com/office/drawing/2014/main" id="{BF55EE82-AA4C-554E-9B8C-53ED502F0C50}"/>
                </a:ext>
              </a:extLst>
            </p:cNvPr>
            <p:cNvSpPr>
              <a:spLocks noChangeAspect="1"/>
            </p:cNvSpPr>
            <p:nvPr/>
          </p:nvSpPr>
          <p:spPr bwMode="auto">
            <a:xfrm>
              <a:off x="9567125" y="23119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1" name="Group 220">
              <a:extLst>
                <a:ext uri="{FF2B5EF4-FFF2-40B4-BE49-F238E27FC236}">
                  <a16:creationId xmlns:a16="http://schemas.microsoft.com/office/drawing/2014/main" id="{2F1E064F-2C41-AA40-9665-4A16A49B9115}"/>
                </a:ext>
              </a:extLst>
            </p:cNvPr>
            <p:cNvGrpSpPr>
              <a:grpSpLocks/>
            </p:cNvGrpSpPr>
            <p:nvPr/>
          </p:nvGrpSpPr>
          <p:grpSpPr bwMode="auto">
            <a:xfrm>
              <a:off x="10309996" y="4961637"/>
              <a:ext cx="152400" cy="304800"/>
              <a:chOff x="3264" y="3072"/>
              <a:chExt cx="96" cy="192"/>
            </a:xfrm>
          </p:grpSpPr>
          <p:sp>
            <p:nvSpPr>
              <p:cNvPr id="122" name="Line 17">
                <a:extLst>
                  <a:ext uri="{FF2B5EF4-FFF2-40B4-BE49-F238E27FC236}">
                    <a16:creationId xmlns:a16="http://schemas.microsoft.com/office/drawing/2014/main" id="{E0A89930-6FAE-1949-9F76-E466E4A06292}"/>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23" name="Freeform 18">
                <a:extLst>
                  <a:ext uri="{FF2B5EF4-FFF2-40B4-BE49-F238E27FC236}">
                    <a16:creationId xmlns:a16="http://schemas.microsoft.com/office/drawing/2014/main" id="{444AFEEE-010B-C34D-AA2F-EAD00E5D101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24" name="Group 210">
              <a:extLst>
                <a:ext uri="{FF2B5EF4-FFF2-40B4-BE49-F238E27FC236}">
                  <a16:creationId xmlns:a16="http://schemas.microsoft.com/office/drawing/2014/main" id="{62F71870-6BD6-174A-8B3A-8D9C0C42C46D}"/>
                </a:ext>
              </a:extLst>
            </p:cNvPr>
            <p:cNvGrpSpPr>
              <a:grpSpLocks/>
            </p:cNvGrpSpPr>
            <p:nvPr/>
          </p:nvGrpSpPr>
          <p:grpSpPr bwMode="auto">
            <a:xfrm rot="5400000">
              <a:off x="9871925" y="3915649"/>
              <a:ext cx="304800" cy="762000"/>
              <a:chOff x="3216" y="1728"/>
              <a:chExt cx="192" cy="480"/>
            </a:xfrm>
          </p:grpSpPr>
          <p:sp>
            <p:nvSpPr>
              <p:cNvPr id="125" name="Line 8">
                <a:extLst>
                  <a:ext uri="{FF2B5EF4-FFF2-40B4-BE49-F238E27FC236}">
                    <a16:creationId xmlns:a16="http://schemas.microsoft.com/office/drawing/2014/main" id="{1A98330D-A4CD-804A-A808-7E8FC3881F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9">
                <a:extLst>
                  <a:ext uri="{FF2B5EF4-FFF2-40B4-BE49-F238E27FC236}">
                    <a16:creationId xmlns:a16="http://schemas.microsoft.com/office/drawing/2014/main" id="{FE03EFAB-3AEF-CF4A-847F-0A13A2E233E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
                <a:extLst>
                  <a:ext uri="{FF2B5EF4-FFF2-40B4-BE49-F238E27FC236}">
                    <a16:creationId xmlns:a16="http://schemas.microsoft.com/office/drawing/2014/main" id="{722197AB-2014-514E-90B4-458262A0419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1">
                <a:extLst>
                  <a:ext uri="{FF2B5EF4-FFF2-40B4-BE49-F238E27FC236}">
                    <a16:creationId xmlns:a16="http://schemas.microsoft.com/office/drawing/2014/main" id="{8238D5F5-ED0D-3443-B01F-361D0918F5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9" name="Group 220">
              <a:extLst>
                <a:ext uri="{FF2B5EF4-FFF2-40B4-BE49-F238E27FC236}">
                  <a16:creationId xmlns:a16="http://schemas.microsoft.com/office/drawing/2014/main" id="{D4517576-68D5-F744-B691-5C3E8D34BA3B}"/>
                </a:ext>
              </a:extLst>
            </p:cNvPr>
            <p:cNvGrpSpPr>
              <a:grpSpLocks/>
            </p:cNvGrpSpPr>
            <p:nvPr/>
          </p:nvGrpSpPr>
          <p:grpSpPr bwMode="auto">
            <a:xfrm>
              <a:off x="9581739" y="5319231"/>
              <a:ext cx="152400" cy="304800"/>
              <a:chOff x="3264" y="3072"/>
              <a:chExt cx="96" cy="192"/>
            </a:xfrm>
          </p:grpSpPr>
          <p:sp>
            <p:nvSpPr>
              <p:cNvPr id="130" name="Line 17">
                <a:extLst>
                  <a:ext uri="{FF2B5EF4-FFF2-40B4-BE49-F238E27FC236}">
                    <a16:creationId xmlns:a16="http://schemas.microsoft.com/office/drawing/2014/main" id="{7B7A918B-675A-5E4C-9849-EA6C3A6773FB}"/>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1" name="Freeform 18">
                <a:extLst>
                  <a:ext uri="{FF2B5EF4-FFF2-40B4-BE49-F238E27FC236}">
                    <a16:creationId xmlns:a16="http://schemas.microsoft.com/office/drawing/2014/main" id="{766F0B64-D138-0F4A-9E5C-92A25E98E82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32" name="TextBox 131">
              <a:extLst>
                <a:ext uri="{FF2B5EF4-FFF2-40B4-BE49-F238E27FC236}">
                  <a16:creationId xmlns:a16="http://schemas.microsoft.com/office/drawing/2014/main" id="{0A0C001E-EFF0-E44C-9E4C-D8BC3C407CA6}"/>
                </a:ext>
              </a:extLst>
            </p:cNvPr>
            <p:cNvSpPr txBox="1"/>
            <p:nvPr/>
          </p:nvSpPr>
          <p:spPr>
            <a:xfrm>
              <a:off x="9742332" y="2530103"/>
              <a:ext cx="664036" cy="338554"/>
            </a:xfrm>
            <a:prstGeom prst="rect">
              <a:avLst/>
            </a:prstGeom>
            <a:noFill/>
          </p:spPr>
          <p:txBody>
            <a:bodyPr wrap="square" rtlCol="0">
              <a:spAutoFit/>
            </a:bodyPr>
            <a:lstStyle/>
            <a:p>
              <a:r>
                <a:rPr lang="en-US" sz="1600" dirty="0"/>
                <a:t>15K</a:t>
              </a:r>
              <a:endParaRPr lang="en-US" dirty="0"/>
            </a:p>
          </p:txBody>
        </p:sp>
        <p:sp>
          <p:nvSpPr>
            <p:cNvPr id="133" name="TextBox 132">
              <a:extLst>
                <a:ext uri="{FF2B5EF4-FFF2-40B4-BE49-F238E27FC236}">
                  <a16:creationId xmlns:a16="http://schemas.microsoft.com/office/drawing/2014/main" id="{EE540A80-E426-EF45-B563-5FEF0265D201}"/>
                </a:ext>
              </a:extLst>
            </p:cNvPr>
            <p:cNvSpPr txBox="1"/>
            <p:nvPr/>
          </p:nvSpPr>
          <p:spPr>
            <a:xfrm>
              <a:off x="9713235" y="4918182"/>
              <a:ext cx="664036" cy="338554"/>
            </a:xfrm>
            <a:prstGeom prst="rect">
              <a:avLst/>
            </a:prstGeom>
            <a:noFill/>
          </p:spPr>
          <p:txBody>
            <a:bodyPr wrap="square" rtlCol="0">
              <a:spAutoFit/>
            </a:bodyPr>
            <a:lstStyle/>
            <a:p>
              <a:r>
                <a:rPr lang="en-US" sz="1600" dirty="0"/>
                <a:t>12K</a:t>
              </a:r>
              <a:endParaRPr lang="en-US" dirty="0"/>
            </a:p>
          </p:txBody>
        </p:sp>
        <p:sp>
          <p:nvSpPr>
            <p:cNvPr id="134" name="TextBox 133">
              <a:extLst>
                <a:ext uri="{FF2B5EF4-FFF2-40B4-BE49-F238E27FC236}">
                  <a16:creationId xmlns:a16="http://schemas.microsoft.com/office/drawing/2014/main" id="{E9A8F78E-7D0A-2D4C-8804-D7FB4046A689}"/>
                </a:ext>
              </a:extLst>
            </p:cNvPr>
            <p:cNvSpPr txBox="1"/>
            <p:nvPr/>
          </p:nvSpPr>
          <p:spPr>
            <a:xfrm>
              <a:off x="10458821" y="4474413"/>
              <a:ext cx="664036" cy="338554"/>
            </a:xfrm>
            <a:prstGeom prst="rect">
              <a:avLst/>
            </a:prstGeom>
            <a:noFill/>
          </p:spPr>
          <p:txBody>
            <a:bodyPr wrap="square" rtlCol="0">
              <a:spAutoFit/>
            </a:bodyPr>
            <a:lstStyle/>
            <a:p>
              <a:r>
                <a:rPr lang="en-US" sz="1600" dirty="0"/>
                <a:t>100K</a:t>
              </a:r>
              <a:endParaRPr lang="en-US" dirty="0"/>
            </a:p>
          </p:txBody>
        </p:sp>
        <p:sp>
          <p:nvSpPr>
            <p:cNvPr id="135" name="TextBox 134">
              <a:extLst>
                <a:ext uri="{FF2B5EF4-FFF2-40B4-BE49-F238E27FC236}">
                  <a16:creationId xmlns:a16="http://schemas.microsoft.com/office/drawing/2014/main" id="{880C31C3-7505-A442-B67D-A31CCF02079E}"/>
                </a:ext>
              </a:extLst>
            </p:cNvPr>
            <p:cNvSpPr txBox="1"/>
            <p:nvPr/>
          </p:nvSpPr>
          <p:spPr>
            <a:xfrm>
              <a:off x="8208670" y="3067331"/>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136" name="TextBox 135">
              <a:extLst>
                <a:ext uri="{FF2B5EF4-FFF2-40B4-BE49-F238E27FC236}">
                  <a16:creationId xmlns:a16="http://schemas.microsoft.com/office/drawing/2014/main" id="{A7861A3A-A74B-0A46-9709-64B4A4EBB7B1}"/>
                </a:ext>
              </a:extLst>
            </p:cNvPr>
            <p:cNvSpPr txBox="1"/>
            <p:nvPr/>
          </p:nvSpPr>
          <p:spPr>
            <a:xfrm>
              <a:off x="10510751" y="3523634"/>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137" name="TextBox 136">
              <a:extLst>
                <a:ext uri="{FF2B5EF4-FFF2-40B4-BE49-F238E27FC236}">
                  <a16:creationId xmlns:a16="http://schemas.microsoft.com/office/drawing/2014/main" id="{82FA968F-6394-7C48-8025-4CBEAAB9DEAC}"/>
                </a:ext>
              </a:extLst>
            </p:cNvPr>
            <p:cNvSpPr txBox="1"/>
            <p:nvPr/>
          </p:nvSpPr>
          <p:spPr>
            <a:xfrm>
              <a:off x="9683623" y="1875445"/>
              <a:ext cx="664036" cy="338554"/>
            </a:xfrm>
            <a:prstGeom prst="rect">
              <a:avLst/>
            </a:prstGeom>
            <a:noFill/>
          </p:spPr>
          <p:txBody>
            <a:bodyPr wrap="square" rtlCol="0">
              <a:spAutoFit/>
            </a:bodyPr>
            <a:lstStyle/>
            <a:p>
              <a:r>
                <a:rPr lang="en-US" sz="1600" dirty="0"/>
                <a:t>12V</a:t>
              </a:r>
              <a:endParaRPr lang="en-US" baseline="-25000" dirty="0"/>
            </a:p>
          </p:txBody>
        </p:sp>
        <p:sp>
          <p:nvSpPr>
            <p:cNvPr id="138" name="Freeform 12">
              <a:extLst>
                <a:ext uri="{FF2B5EF4-FFF2-40B4-BE49-F238E27FC236}">
                  <a16:creationId xmlns:a16="http://schemas.microsoft.com/office/drawing/2014/main" id="{DE310432-27B5-DB44-9EC4-A5210B2E2231}"/>
                </a:ext>
              </a:extLst>
            </p:cNvPr>
            <p:cNvSpPr>
              <a:spLocks noChangeAspect="1"/>
            </p:cNvSpPr>
            <p:nvPr/>
          </p:nvSpPr>
          <p:spPr bwMode="auto">
            <a:xfrm>
              <a:off x="8642289" y="35916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9" name="Freeform 12">
              <a:extLst>
                <a:ext uri="{FF2B5EF4-FFF2-40B4-BE49-F238E27FC236}">
                  <a16:creationId xmlns:a16="http://schemas.microsoft.com/office/drawing/2014/main" id="{032370C8-95AE-9545-8E79-9B36B34DF071}"/>
                </a:ext>
              </a:extLst>
            </p:cNvPr>
            <p:cNvSpPr>
              <a:spLocks noChangeAspect="1"/>
            </p:cNvSpPr>
            <p:nvPr/>
          </p:nvSpPr>
          <p:spPr bwMode="auto">
            <a:xfrm>
              <a:off x="8644377" y="28422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0" name="Group 249">
              <a:extLst>
                <a:ext uri="{FF2B5EF4-FFF2-40B4-BE49-F238E27FC236}">
                  <a16:creationId xmlns:a16="http://schemas.microsoft.com/office/drawing/2014/main" id="{49FE8C5A-4E33-C94C-B646-8B3F01B57713}"/>
                </a:ext>
              </a:extLst>
            </p:cNvPr>
            <p:cNvGrpSpPr>
              <a:grpSpLocks/>
            </p:cNvGrpSpPr>
            <p:nvPr/>
          </p:nvGrpSpPr>
          <p:grpSpPr bwMode="auto">
            <a:xfrm>
              <a:off x="8613560" y="3494369"/>
              <a:ext cx="228600" cy="228600"/>
              <a:chOff x="1248" y="720"/>
              <a:chExt cx="96" cy="96"/>
            </a:xfrm>
          </p:grpSpPr>
          <p:sp>
            <p:nvSpPr>
              <p:cNvPr id="141" name="Oval 250">
                <a:extLst>
                  <a:ext uri="{FF2B5EF4-FFF2-40B4-BE49-F238E27FC236}">
                    <a16:creationId xmlns:a16="http://schemas.microsoft.com/office/drawing/2014/main" id="{9A5C6BCF-FFD3-E342-BEF0-B6F9BAB94E9C}"/>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2" name="Rectangle 251">
                <a:extLst>
                  <a:ext uri="{FF2B5EF4-FFF2-40B4-BE49-F238E27FC236}">
                    <a16:creationId xmlns:a16="http://schemas.microsoft.com/office/drawing/2014/main" id="{239826A5-147B-B747-AB8A-3535382ADF4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43" name="Straight Connector 142">
              <a:extLst>
                <a:ext uri="{FF2B5EF4-FFF2-40B4-BE49-F238E27FC236}">
                  <a16:creationId xmlns:a16="http://schemas.microsoft.com/office/drawing/2014/main" id="{F4887DFE-068C-F347-BDCD-D9C8AA83662B}"/>
                </a:ext>
              </a:extLst>
            </p:cNvPr>
            <p:cNvCxnSpPr>
              <a:cxnSpLocks/>
            </p:cNvCxnSpPr>
            <p:nvPr/>
          </p:nvCxnSpPr>
          <p:spPr>
            <a:xfrm>
              <a:off x="8712566" y="2393279"/>
              <a:ext cx="1682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F9A003-5F96-4349-B9BC-1ADE7A5B4A32}"/>
                </a:ext>
              </a:extLst>
            </p:cNvPr>
            <p:cNvCxnSpPr>
              <a:cxnSpLocks/>
            </p:cNvCxnSpPr>
            <p:nvPr/>
          </p:nvCxnSpPr>
          <p:spPr>
            <a:xfrm flipV="1">
              <a:off x="8720577" y="2373741"/>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220">
              <a:extLst>
                <a:ext uri="{FF2B5EF4-FFF2-40B4-BE49-F238E27FC236}">
                  <a16:creationId xmlns:a16="http://schemas.microsoft.com/office/drawing/2014/main" id="{890B4235-554A-A342-A2ED-E2BED3DABF04}"/>
                </a:ext>
              </a:extLst>
            </p:cNvPr>
            <p:cNvGrpSpPr>
              <a:grpSpLocks/>
            </p:cNvGrpSpPr>
            <p:nvPr/>
          </p:nvGrpSpPr>
          <p:grpSpPr bwMode="auto">
            <a:xfrm>
              <a:off x="8642289" y="4254521"/>
              <a:ext cx="152400" cy="304800"/>
              <a:chOff x="3264" y="3072"/>
              <a:chExt cx="96" cy="192"/>
            </a:xfrm>
          </p:grpSpPr>
          <p:sp>
            <p:nvSpPr>
              <p:cNvPr id="148" name="Line 17">
                <a:extLst>
                  <a:ext uri="{FF2B5EF4-FFF2-40B4-BE49-F238E27FC236}">
                    <a16:creationId xmlns:a16="http://schemas.microsoft.com/office/drawing/2014/main" id="{68D0AC82-DB99-2D43-881D-889C1BD27327}"/>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9" name="Freeform 18">
                <a:extLst>
                  <a:ext uri="{FF2B5EF4-FFF2-40B4-BE49-F238E27FC236}">
                    <a16:creationId xmlns:a16="http://schemas.microsoft.com/office/drawing/2014/main" id="{9A8C4C54-F4E0-8D4A-B1F1-6CB33ACD20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50" name="Freeform 12">
              <a:extLst>
                <a:ext uri="{FF2B5EF4-FFF2-40B4-BE49-F238E27FC236}">
                  <a16:creationId xmlns:a16="http://schemas.microsoft.com/office/drawing/2014/main" id="{1E7264B4-BC57-764B-B1D8-71861DC5AD9C}"/>
                </a:ext>
              </a:extLst>
            </p:cNvPr>
            <p:cNvSpPr>
              <a:spLocks noChangeAspect="1"/>
            </p:cNvSpPr>
            <p:nvPr/>
          </p:nvSpPr>
          <p:spPr bwMode="auto">
            <a:xfrm>
              <a:off x="10324949" y="26313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3" name="Straight Connector 152">
              <a:extLst>
                <a:ext uri="{FF2B5EF4-FFF2-40B4-BE49-F238E27FC236}">
                  <a16:creationId xmlns:a16="http://schemas.microsoft.com/office/drawing/2014/main" id="{B45F98B0-81E8-AB4B-8285-B693B5ABFDC3}"/>
                </a:ext>
              </a:extLst>
            </p:cNvPr>
            <p:cNvCxnSpPr>
              <a:cxnSpLocks/>
            </p:cNvCxnSpPr>
            <p:nvPr/>
          </p:nvCxnSpPr>
          <p:spPr>
            <a:xfrm flipV="1">
              <a:off x="10401149" y="2373813"/>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5C120EE-3FEB-D34E-9E95-780933AF4ABA}"/>
                </a:ext>
              </a:extLst>
            </p:cNvPr>
            <p:cNvCxnSpPr>
              <a:cxnSpLocks/>
            </p:cNvCxnSpPr>
            <p:nvPr/>
          </p:nvCxnSpPr>
          <p:spPr>
            <a:xfrm flipV="1">
              <a:off x="9639151" y="2039715"/>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249">
              <a:extLst>
                <a:ext uri="{FF2B5EF4-FFF2-40B4-BE49-F238E27FC236}">
                  <a16:creationId xmlns:a16="http://schemas.microsoft.com/office/drawing/2014/main" id="{6149A495-8F8F-4744-9811-2DC5FB243C81}"/>
                </a:ext>
              </a:extLst>
            </p:cNvPr>
            <p:cNvGrpSpPr>
              <a:grpSpLocks/>
            </p:cNvGrpSpPr>
            <p:nvPr/>
          </p:nvGrpSpPr>
          <p:grpSpPr bwMode="auto">
            <a:xfrm>
              <a:off x="9526584" y="1954452"/>
              <a:ext cx="228600" cy="228600"/>
              <a:chOff x="1248" y="720"/>
              <a:chExt cx="96" cy="96"/>
            </a:xfrm>
          </p:grpSpPr>
          <p:sp>
            <p:nvSpPr>
              <p:cNvPr id="156" name="Oval 250">
                <a:extLst>
                  <a:ext uri="{FF2B5EF4-FFF2-40B4-BE49-F238E27FC236}">
                    <a16:creationId xmlns:a16="http://schemas.microsoft.com/office/drawing/2014/main" id="{2C0D316D-16CC-0D44-8061-60B4E3CDCBA2}"/>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7" name="Rectangle 251">
                <a:extLst>
                  <a:ext uri="{FF2B5EF4-FFF2-40B4-BE49-F238E27FC236}">
                    <a16:creationId xmlns:a16="http://schemas.microsoft.com/office/drawing/2014/main" id="{B13AFE43-21DB-F442-A0E7-607616FA102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58" name="Straight Connector 157">
              <a:extLst>
                <a:ext uri="{FF2B5EF4-FFF2-40B4-BE49-F238E27FC236}">
                  <a16:creationId xmlns:a16="http://schemas.microsoft.com/office/drawing/2014/main" id="{15A3F28F-B6CF-DA4E-A6BA-CC6574403F43}"/>
                </a:ext>
              </a:extLst>
            </p:cNvPr>
            <p:cNvCxnSpPr>
              <a:cxnSpLocks/>
            </p:cNvCxnSpPr>
            <p:nvPr/>
          </p:nvCxnSpPr>
          <p:spPr>
            <a:xfrm flipV="1">
              <a:off x="9648675" y="3954105"/>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reeform 12">
              <a:extLst>
                <a:ext uri="{FF2B5EF4-FFF2-40B4-BE49-F238E27FC236}">
                  <a16:creationId xmlns:a16="http://schemas.microsoft.com/office/drawing/2014/main" id="{674E8419-9860-B84E-B046-483E3C8C444B}"/>
                </a:ext>
              </a:extLst>
            </p:cNvPr>
            <p:cNvSpPr>
              <a:spLocks noChangeAspect="1"/>
            </p:cNvSpPr>
            <p:nvPr/>
          </p:nvSpPr>
          <p:spPr bwMode="auto">
            <a:xfrm>
              <a:off x="10318685" y="42910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0" name="Group 220">
              <a:extLst>
                <a:ext uri="{FF2B5EF4-FFF2-40B4-BE49-F238E27FC236}">
                  <a16:creationId xmlns:a16="http://schemas.microsoft.com/office/drawing/2014/main" id="{7A6660C0-E0C2-5749-8E50-92EF9C80DCF8}"/>
                </a:ext>
              </a:extLst>
            </p:cNvPr>
            <p:cNvGrpSpPr>
              <a:grpSpLocks/>
            </p:cNvGrpSpPr>
            <p:nvPr/>
          </p:nvGrpSpPr>
          <p:grpSpPr bwMode="auto">
            <a:xfrm>
              <a:off x="10322861" y="3768095"/>
              <a:ext cx="152400" cy="304800"/>
              <a:chOff x="3264" y="3072"/>
              <a:chExt cx="96" cy="192"/>
            </a:xfrm>
          </p:grpSpPr>
          <p:sp>
            <p:nvSpPr>
              <p:cNvPr id="161" name="Line 17">
                <a:extLst>
                  <a:ext uri="{FF2B5EF4-FFF2-40B4-BE49-F238E27FC236}">
                    <a16:creationId xmlns:a16="http://schemas.microsoft.com/office/drawing/2014/main" id="{AD1403ED-B424-DF4C-A208-CE220CBD4F3A}"/>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2" name="Freeform 18">
                <a:extLst>
                  <a:ext uri="{FF2B5EF4-FFF2-40B4-BE49-F238E27FC236}">
                    <a16:creationId xmlns:a16="http://schemas.microsoft.com/office/drawing/2014/main" id="{16ABB27B-DC96-2844-A202-86FAB994F0B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63" name="TextBox 162">
              <a:extLst>
                <a:ext uri="{FF2B5EF4-FFF2-40B4-BE49-F238E27FC236}">
                  <a16:creationId xmlns:a16="http://schemas.microsoft.com/office/drawing/2014/main" id="{9075B7B4-02A3-A24E-B0DC-305FD35D47E9}"/>
                </a:ext>
              </a:extLst>
            </p:cNvPr>
            <p:cNvSpPr txBox="1"/>
            <p:nvPr/>
          </p:nvSpPr>
          <p:spPr>
            <a:xfrm>
              <a:off x="10483454" y="2732607"/>
              <a:ext cx="664036" cy="338554"/>
            </a:xfrm>
            <a:prstGeom prst="rect">
              <a:avLst/>
            </a:prstGeom>
            <a:noFill/>
          </p:spPr>
          <p:txBody>
            <a:bodyPr wrap="square" rtlCol="0">
              <a:spAutoFit/>
            </a:bodyPr>
            <a:lstStyle/>
            <a:p>
              <a:r>
                <a:rPr lang="en-US" sz="1600" dirty="0"/>
                <a:t>22K</a:t>
              </a:r>
              <a:endParaRPr lang="en-US" dirty="0"/>
            </a:p>
          </p:txBody>
        </p:sp>
        <p:sp>
          <p:nvSpPr>
            <p:cNvPr id="164" name="TextBox 163">
              <a:extLst>
                <a:ext uri="{FF2B5EF4-FFF2-40B4-BE49-F238E27FC236}">
                  <a16:creationId xmlns:a16="http://schemas.microsoft.com/office/drawing/2014/main" id="{52ACBDF9-7092-EA45-95F2-5B732396E688}"/>
                </a:ext>
              </a:extLst>
            </p:cNvPr>
            <p:cNvSpPr txBox="1"/>
            <p:nvPr/>
          </p:nvSpPr>
          <p:spPr>
            <a:xfrm>
              <a:off x="8767471" y="2872121"/>
              <a:ext cx="664036" cy="338554"/>
            </a:xfrm>
            <a:prstGeom prst="rect">
              <a:avLst/>
            </a:prstGeom>
            <a:noFill/>
          </p:spPr>
          <p:txBody>
            <a:bodyPr wrap="square" rtlCol="0">
              <a:spAutoFit/>
            </a:bodyPr>
            <a:lstStyle/>
            <a:p>
              <a:r>
                <a:rPr lang="en-US" sz="1600" dirty="0"/>
                <a:t>2.2M</a:t>
              </a:r>
              <a:endParaRPr lang="en-US" dirty="0"/>
            </a:p>
          </p:txBody>
        </p:sp>
        <p:sp>
          <p:nvSpPr>
            <p:cNvPr id="165" name="TextBox 164">
              <a:extLst>
                <a:ext uri="{FF2B5EF4-FFF2-40B4-BE49-F238E27FC236}">
                  <a16:creationId xmlns:a16="http://schemas.microsoft.com/office/drawing/2014/main" id="{B7CFA4C3-4E2F-F04B-804B-8F8E648A935D}"/>
                </a:ext>
              </a:extLst>
            </p:cNvPr>
            <p:cNvSpPr txBox="1"/>
            <p:nvPr/>
          </p:nvSpPr>
          <p:spPr>
            <a:xfrm>
              <a:off x="8744507" y="4001549"/>
              <a:ext cx="664036" cy="338554"/>
            </a:xfrm>
            <a:prstGeom prst="rect">
              <a:avLst/>
            </a:prstGeom>
            <a:noFill/>
          </p:spPr>
          <p:txBody>
            <a:bodyPr wrap="square" rtlCol="0">
              <a:spAutoFit/>
            </a:bodyPr>
            <a:lstStyle/>
            <a:p>
              <a:r>
                <a:rPr lang="en-US" sz="1600" dirty="0"/>
                <a:t>1.5M</a:t>
              </a:r>
              <a:endParaRPr lang="en-US" dirty="0"/>
            </a:p>
          </p:txBody>
        </p:sp>
        <p:sp>
          <p:nvSpPr>
            <p:cNvPr id="166" name="TextBox 165">
              <a:extLst>
                <a:ext uri="{FF2B5EF4-FFF2-40B4-BE49-F238E27FC236}">
                  <a16:creationId xmlns:a16="http://schemas.microsoft.com/office/drawing/2014/main" id="{4AD43C36-8DE9-2A41-8725-77D847F3E56E}"/>
                </a:ext>
              </a:extLst>
            </p:cNvPr>
            <p:cNvSpPr txBox="1"/>
            <p:nvPr/>
          </p:nvSpPr>
          <p:spPr>
            <a:xfrm>
              <a:off x="7493995" y="3878377"/>
              <a:ext cx="664036" cy="338554"/>
            </a:xfrm>
            <a:prstGeom prst="rect">
              <a:avLst/>
            </a:prstGeom>
            <a:noFill/>
          </p:spPr>
          <p:txBody>
            <a:bodyPr wrap="square" rtlCol="0">
              <a:spAutoFit/>
            </a:bodyPr>
            <a:lstStyle/>
            <a:p>
              <a:r>
                <a:rPr lang="en-US" sz="1600" dirty="0"/>
                <a:t>2K</a:t>
              </a:r>
              <a:endParaRPr lang="en-US" dirty="0"/>
            </a:p>
          </p:txBody>
        </p:sp>
        <p:grpSp>
          <p:nvGrpSpPr>
            <p:cNvPr id="167" name="Group 249">
              <a:extLst>
                <a:ext uri="{FF2B5EF4-FFF2-40B4-BE49-F238E27FC236}">
                  <a16:creationId xmlns:a16="http://schemas.microsoft.com/office/drawing/2014/main" id="{03F683E8-0210-D94D-8C15-708E0342FB5E}"/>
                </a:ext>
              </a:extLst>
            </p:cNvPr>
            <p:cNvGrpSpPr>
              <a:grpSpLocks/>
            </p:cNvGrpSpPr>
            <p:nvPr/>
          </p:nvGrpSpPr>
          <p:grpSpPr bwMode="auto">
            <a:xfrm>
              <a:off x="10731168" y="4186168"/>
              <a:ext cx="228600" cy="228600"/>
              <a:chOff x="1248" y="720"/>
              <a:chExt cx="96" cy="96"/>
            </a:xfrm>
          </p:grpSpPr>
          <p:sp>
            <p:nvSpPr>
              <p:cNvPr id="168" name="Oval 250">
                <a:extLst>
                  <a:ext uri="{FF2B5EF4-FFF2-40B4-BE49-F238E27FC236}">
                    <a16:creationId xmlns:a16="http://schemas.microsoft.com/office/drawing/2014/main" id="{708057B9-06BF-534B-9CFA-9615FAF94A13}"/>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9" name="Rectangle 251">
                <a:extLst>
                  <a:ext uri="{FF2B5EF4-FFF2-40B4-BE49-F238E27FC236}">
                    <a16:creationId xmlns:a16="http://schemas.microsoft.com/office/drawing/2014/main" id="{C48AAA31-81C5-C74C-8274-EEA9673CAAD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70" name="Straight Connector 169">
              <a:extLst>
                <a:ext uri="{FF2B5EF4-FFF2-40B4-BE49-F238E27FC236}">
                  <a16:creationId xmlns:a16="http://schemas.microsoft.com/office/drawing/2014/main" id="{126FBAE5-87F1-4F44-B0E2-B431D6DCE8A2}"/>
                </a:ext>
              </a:extLst>
            </p:cNvPr>
            <p:cNvCxnSpPr>
              <a:cxnSpLocks/>
            </p:cNvCxnSpPr>
            <p:nvPr/>
          </p:nvCxnSpPr>
          <p:spPr>
            <a:xfrm>
              <a:off x="10358613" y="4289528"/>
              <a:ext cx="472763" cy="91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249">
              <a:extLst>
                <a:ext uri="{FF2B5EF4-FFF2-40B4-BE49-F238E27FC236}">
                  <a16:creationId xmlns:a16="http://schemas.microsoft.com/office/drawing/2014/main" id="{5E246079-9012-0C4C-9D79-C9E291BA4D47}"/>
                </a:ext>
              </a:extLst>
            </p:cNvPr>
            <p:cNvGrpSpPr>
              <a:grpSpLocks/>
            </p:cNvGrpSpPr>
            <p:nvPr/>
          </p:nvGrpSpPr>
          <p:grpSpPr bwMode="auto">
            <a:xfrm>
              <a:off x="10282320" y="4188256"/>
              <a:ext cx="228600" cy="228600"/>
              <a:chOff x="1248" y="720"/>
              <a:chExt cx="96" cy="96"/>
            </a:xfrm>
          </p:grpSpPr>
          <p:sp>
            <p:nvSpPr>
              <p:cNvPr id="173" name="Oval 250">
                <a:extLst>
                  <a:ext uri="{FF2B5EF4-FFF2-40B4-BE49-F238E27FC236}">
                    <a16:creationId xmlns:a16="http://schemas.microsoft.com/office/drawing/2014/main" id="{0A43B2DF-19A3-B547-84E2-B610602F77C9}"/>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4" name="Rectangle 251">
                <a:extLst>
                  <a:ext uri="{FF2B5EF4-FFF2-40B4-BE49-F238E27FC236}">
                    <a16:creationId xmlns:a16="http://schemas.microsoft.com/office/drawing/2014/main" id="{63482B58-9359-0243-891D-70AC76F1368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5" name="Group 249">
              <a:extLst>
                <a:ext uri="{FF2B5EF4-FFF2-40B4-BE49-F238E27FC236}">
                  <a16:creationId xmlns:a16="http://schemas.microsoft.com/office/drawing/2014/main" id="{AB941EDD-B528-3442-97C7-6E02270BF73D}"/>
                </a:ext>
              </a:extLst>
            </p:cNvPr>
            <p:cNvGrpSpPr>
              <a:grpSpLocks/>
            </p:cNvGrpSpPr>
            <p:nvPr/>
          </p:nvGrpSpPr>
          <p:grpSpPr bwMode="auto">
            <a:xfrm>
              <a:off x="9532848" y="4177818"/>
              <a:ext cx="228600" cy="228600"/>
              <a:chOff x="1248" y="720"/>
              <a:chExt cx="96" cy="96"/>
            </a:xfrm>
          </p:grpSpPr>
          <p:sp>
            <p:nvSpPr>
              <p:cNvPr id="176" name="Oval 250">
                <a:extLst>
                  <a:ext uri="{FF2B5EF4-FFF2-40B4-BE49-F238E27FC236}">
                    <a16:creationId xmlns:a16="http://schemas.microsoft.com/office/drawing/2014/main" id="{B0D95AA1-19E1-FF49-B436-094C27BAC46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7" name="Rectangle 251">
                <a:extLst>
                  <a:ext uri="{FF2B5EF4-FFF2-40B4-BE49-F238E27FC236}">
                    <a16:creationId xmlns:a16="http://schemas.microsoft.com/office/drawing/2014/main" id="{85BD8E44-03D7-C64C-B195-D7E91A24EE0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8" name="Group 249">
              <a:extLst>
                <a:ext uri="{FF2B5EF4-FFF2-40B4-BE49-F238E27FC236}">
                  <a16:creationId xmlns:a16="http://schemas.microsoft.com/office/drawing/2014/main" id="{A0AA60E3-32E7-FF48-AF24-6D4595E2BFE3}"/>
                </a:ext>
              </a:extLst>
            </p:cNvPr>
            <p:cNvGrpSpPr>
              <a:grpSpLocks/>
            </p:cNvGrpSpPr>
            <p:nvPr/>
          </p:nvGrpSpPr>
          <p:grpSpPr bwMode="auto">
            <a:xfrm>
              <a:off x="10282320" y="3273858"/>
              <a:ext cx="228600" cy="228600"/>
              <a:chOff x="1248" y="720"/>
              <a:chExt cx="96" cy="96"/>
            </a:xfrm>
          </p:grpSpPr>
          <p:sp>
            <p:nvSpPr>
              <p:cNvPr id="179" name="Oval 250">
                <a:extLst>
                  <a:ext uri="{FF2B5EF4-FFF2-40B4-BE49-F238E27FC236}">
                    <a16:creationId xmlns:a16="http://schemas.microsoft.com/office/drawing/2014/main" id="{3E713D23-A0CC-5848-B2D0-14B5334C464F}"/>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0" name="Rectangle 251">
                <a:extLst>
                  <a:ext uri="{FF2B5EF4-FFF2-40B4-BE49-F238E27FC236}">
                    <a16:creationId xmlns:a16="http://schemas.microsoft.com/office/drawing/2014/main" id="{C7399483-1986-8B46-9898-C81AF03784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spTree>
    <p:extLst>
      <p:ext uri="{BB962C8B-B14F-4D97-AF65-F5344CB8AC3E}">
        <p14:creationId xmlns:p14="http://schemas.microsoft.com/office/powerpoint/2010/main" val="340363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72290" y="30516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4630175" y="1640686"/>
                <a:ext cx="6455611"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4630175" y="1640686"/>
                <a:ext cx="6455611" cy="4527431"/>
              </a:xfrm>
              <a:prstGeom prst="rect">
                <a:avLst/>
              </a:prstGeom>
              <a:blipFill>
                <a:blip r:embed="rId3"/>
                <a:stretch>
                  <a:fillRect l="-1373"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1168750"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85999"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4195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76" y="212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2682" y="1892047"/>
                <a:ext cx="8882631" cy="39998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2682" y="1892047"/>
                <a:ext cx="8882631" cy="3999875"/>
              </a:xfrm>
              <a:prstGeom prst="rect">
                <a:avLst/>
              </a:prstGeom>
              <a:blipFill>
                <a:blip r:embed="rId3"/>
                <a:stretch>
                  <a:fillRect l="-856" t="-6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2651" y="224973"/>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25219" y="1632806"/>
                <a:ext cx="6338944"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25219" y="1632806"/>
                <a:ext cx="6338944" cy="4840790"/>
              </a:xfrm>
              <a:prstGeom prst="rect">
                <a:avLst/>
              </a:prstGeom>
              <a:blipFill>
                <a:blip r:embed="rId3"/>
                <a:stretch>
                  <a:fillRect l="-1397"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810159" y="1767626"/>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810159" y="1767626"/>
                <a:ext cx="3584726" cy="965968"/>
              </a:xfrm>
              <a:prstGeom prst="rect">
                <a:avLst/>
              </a:prstGeom>
              <a:blipFill>
                <a:blip r:embed="rId4"/>
                <a:stretch>
                  <a:fillRect l="-2465" t="-3896" b="-129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1191086"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68499"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32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63224" y="4735420"/>
              <a:ext cx="847875" cy="10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29184"/>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A0B499C-4DE2-99B3-9438-8AEDEFC43B18}"/>
              </a:ext>
            </a:extLst>
          </p:cNvPr>
          <p:cNvGrpSpPr/>
          <p:nvPr/>
        </p:nvGrpSpPr>
        <p:grpSpPr>
          <a:xfrm>
            <a:off x="9244538" y="2850782"/>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53234" y="285957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505130" y="3405316"/>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5C1D1A84-4E5A-1D18-F0EE-53D9979C04B5}"/>
                </a:ext>
              </a:extLst>
            </p:cNvPr>
            <p:cNvSpPr txBox="1"/>
            <p:nvPr/>
          </p:nvSpPr>
          <p:spPr>
            <a:xfrm>
              <a:off x="10067433" y="3557716"/>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i</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11F7CAAF-41BB-EE9B-FFC0-4059E1D1EFFC}"/>
                </a:ext>
              </a:extLst>
            </p:cNvPr>
            <p:cNvCxnSpPr>
              <a:cxnSpLocks/>
            </p:cNvCxnSpPr>
            <p:nvPr/>
          </p:nvCxnSpPr>
          <p:spPr>
            <a:xfrm flipH="1" flipV="1">
              <a:off x="10009308" y="3526144"/>
              <a:ext cx="0" cy="322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6481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 </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sz="2000" dirty="0">
                    <a:solidFill>
                      <a:srgbClr val="000000"/>
                    </a:solidFill>
                    <a:latin typeface="Calibri"/>
                    <a:ea typeface="Calibri"/>
                    <a:cs typeface="Calibri"/>
                    <a:sym typeface="Calibri"/>
                  </a:rPr>
                  <a:t>,</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𝑛</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𝑅</m:t>
                    </m:r>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14</m:t>
                        </m:r>
                      </m:num>
                      <m:den>
                        <m:r>
                          <a:rPr lang="en-US" sz="2000" b="0" i="1" smtClean="0">
                            <a:solidFill>
                              <a:srgbClr val="000000"/>
                            </a:solidFill>
                            <a:latin typeface="Cambria Math" panose="02040503050406030204" pitchFamily="18" charset="0"/>
                            <a:cs typeface="Calibri"/>
                            <a:sym typeface="Calibri"/>
                          </a:rPr>
                          <m:t>4</m:t>
                        </m:r>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1225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𝑍</m:t>
                        </m:r>
                      </m:e>
                      <m:sub>
                        <m:r>
                          <a:rPr lang="en-US" sz="2000" b="0" i="1" dirty="0" smtClean="0">
                            <a:solidFill>
                              <a:srgbClr val="000000"/>
                            </a:solidFill>
                            <a:latin typeface="Cambria Math" panose="02040503050406030204" pitchFamily="18" charset="0"/>
                            <a:cs typeface="Calibri"/>
                            <a:sym typeface="Calibri"/>
                          </a:rPr>
                          <m:t>𝑒𝑞</m:t>
                        </m:r>
                      </m:sub>
                    </m:sSub>
                    <m:d>
                      <m:dPr>
                        <m:ctrlPr>
                          <a:rPr lang="en-US" sz="2000" b="0" i="1" dirty="0" smtClean="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𝑅</m:t>
                        </m:r>
                      </m:e>
                    </m:d>
                    <m:r>
                      <a:rPr lang="en-US" sz="2000" b="0" i="1" dirty="0" smtClean="0">
                        <a:solidFill>
                          <a:srgbClr val="000000"/>
                        </a:solidFill>
                        <a:latin typeface="Cambria Math" panose="02040503050406030204" pitchFamily="18" charset="0"/>
                        <a:cs typeface="Calibri"/>
                        <a:sym typeface="Calibri"/>
                      </a:rPr>
                      <m:t>=</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20+</m:t>
                        </m:r>
                        <m:r>
                          <a:rPr lang="en-US" sz="2000" b="0" i="1" smtClean="0">
                            <a:solidFill>
                              <a:srgbClr val="000000"/>
                            </a:solidFill>
                            <a:latin typeface="Cambria Math" panose="02040503050406030204" pitchFamily="18" charset="0"/>
                            <a:cs typeface="Calibri"/>
                            <a:sym typeface="Calibri"/>
                          </a:rPr>
                          <m:t>𝑅</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sz="2000"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𝑍</m:t>
                        </m:r>
                      </m:e>
                      <m:sub>
                        <m:r>
                          <a:rPr lang="en-US" sz="2000" i="1" dirty="0">
                            <a:solidFill>
                              <a:srgbClr val="000000"/>
                            </a:solidFill>
                            <a:latin typeface="Cambria Math" panose="02040503050406030204" pitchFamily="18" charset="0"/>
                            <a:cs typeface="Calibri"/>
                            <a:sym typeface="Calibri"/>
                          </a:rPr>
                          <m:t>𝑒𝑞</m:t>
                        </m:r>
                      </m:sub>
                    </m:sSub>
                    <m:d>
                      <m:dPr>
                        <m:ctrlPr>
                          <a:rPr lang="en-US" sz="2000" i="1" dirty="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0</m:t>
                        </m:r>
                      </m:e>
                    </m:d>
                    <m:r>
                      <a:rPr lang="en-US" sz="2000" b="0" i="1" dirty="0" smtClean="0">
                        <a:solidFill>
                          <a:srgbClr val="000000"/>
                        </a:solidFill>
                        <a:latin typeface="Cambria Math" panose="02040503050406030204" pitchFamily="18" charset="0"/>
                        <a:cs typeface="Calibri"/>
                        <a:sym typeface="Calibri"/>
                      </a:rPr>
                      <m:t>=20+2992</m:t>
                    </m:r>
                    <m:r>
                      <a:rPr lang="en-US" sz="2000" b="0" i="1" dirty="0" smtClean="0">
                        <a:solidFill>
                          <a:srgbClr val="000000"/>
                        </a:solidFill>
                        <a:latin typeface="Cambria Math" panose="02040503050406030204" pitchFamily="18" charset="0"/>
                        <a:cs typeface="Calibri"/>
                        <a:sym typeface="Calibri"/>
                      </a:rPr>
                      <m:t>𝑗</m:t>
                    </m:r>
                    <m:r>
                      <a:rPr lang="en-US" sz="2000" b="0" i="1" dirty="0" smtClean="0">
                        <a:solidFill>
                          <a:srgbClr val="000000"/>
                        </a:solidFill>
                        <a:latin typeface="Cambria Math" panose="02040503050406030204" pitchFamily="18" charset="0"/>
                        <a:cs typeface="Calibri"/>
                        <a:sym typeface="Calibri"/>
                      </a:rPr>
                      <m:t>, </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𝑐𝑐</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𝑐</m:t>
                            </m:r>
                            <m:r>
                              <a:rPr lang="en-US" sz="2000" i="1">
                                <a:solidFill>
                                  <a:srgbClr val="000000"/>
                                </a:solidFill>
                                <a:latin typeface="Cambria Math" panose="02040503050406030204" pitchFamily="18" charset="0"/>
                                <a:cs typeface="Calibri"/>
                                <a:sym typeface="Calibri"/>
                              </a:rPr>
                              <m:t>𝑒</m:t>
                            </m:r>
                          </m:sub>
                        </m:sSub>
                      </m:num>
                      <m:den>
                        <m:r>
                          <a:rPr lang="en-US" sz="2000" i="1">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0+</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𝑒</m:t>
                        </m:r>
                      </m:sub>
                    </m:sSub>
                    <m:r>
                      <a:rPr lang="en-US" sz="2000" i="1">
                        <a:solidFill>
                          <a:srgbClr val="000000"/>
                        </a:solidFill>
                        <a:latin typeface="Cambria Math" panose="02040503050406030204" pitchFamily="18" charset="0"/>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20</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oMath>
                </a14:m>
                <a:endParaRPr lang="en-US" sz="200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sz="2000" b="0" dirty="0">
                    <a:solidFill>
                      <a:srgbClr val="000000"/>
                    </a:solidFill>
                    <a:cs typeface="Calibri" panose="020F0502020204030204" pitchFamily="34" charset="0"/>
                    <a:sym typeface="Calibri"/>
                  </a:rPr>
                  <a:t>From text,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𝑒</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sz="2000" b="0" i="1" smtClean="0">
                            <a:solidFill>
                              <a:srgbClr val="000000"/>
                            </a:solidFill>
                            <a:latin typeface="Cambria Math" panose="02040503050406030204" pitchFamily="18" charset="0"/>
                            <a:cs typeface="Calibri" panose="020F0502020204030204" pitchFamily="34" charset="0"/>
                            <a:sym typeface="Calibri"/>
                          </a:rPr>
                        </m:ctrlPr>
                      </m:dPr>
                      <m:e>
                        <m:r>
                          <a:rPr lang="en-US" sz="2000" b="0" i="1" smtClean="0">
                            <a:solidFill>
                              <a:srgbClr val="000000"/>
                            </a:solidFill>
                            <a:latin typeface="Cambria Math" panose="02040503050406030204" pitchFamily="18" charset="0"/>
                            <a:cs typeface="Calibri" panose="020F0502020204030204" pitchFamily="34" charset="0"/>
                            <a:sym typeface="Calibri"/>
                          </a:rPr>
                          <m:t>𝑅</m:t>
                        </m:r>
                      </m:e>
                    </m:d>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(20+</m:t>
                        </m:r>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r>
                          <a:rPr lang="en-US" sz="2000"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sz="2000"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184"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5"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71635"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20098" y="4982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59106" y="1434427"/>
                <a:ext cx="7033168" cy="2798258"/>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59106" y="1434427"/>
                <a:ext cx="7033168" cy="2798258"/>
              </a:xfrm>
              <a:prstGeom prst="rect">
                <a:avLst/>
              </a:prstGeom>
              <a:blipFill>
                <a:blip r:embed="rId3"/>
                <a:stretch>
                  <a:fillRect l="-903" t="-901"/>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10279271" y="3325180"/>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10359993" y="50670"/>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1033"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9569"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347" y="4090630"/>
            <a:ext cx="3225880" cy="2260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42C7C1-A1B2-6872-9690-1797F525DAB8}"/>
              </a:ext>
            </a:extLst>
          </p:cNvPr>
          <p:cNvSpPr txBox="1"/>
          <p:nvPr/>
        </p:nvSpPr>
        <p:spPr>
          <a:xfrm>
            <a:off x="9013836" y="658470"/>
            <a:ext cx="1033360" cy="369332"/>
          </a:xfrm>
          <a:prstGeom prst="rect">
            <a:avLst/>
          </a:prstGeom>
          <a:noFill/>
        </p:spPr>
        <p:txBody>
          <a:bodyPr wrap="none" rtlCol="0">
            <a:spAutoFit/>
          </a:bodyPr>
          <a:lstStyle/>
          <a:p>
            <a:r>
              <a:rPr lang="en-US" dirty="0"/>
              <a:t>Low pass</a:t>
            </a:r>
          </a:p>
        </p:txBody>
      </p:sp>
      <p:sp>
        <p:nvSpPr>
          <p:cNvPr id="6" name="TextBox 5">
            <a:extLst>
              <a:ext uri="{FF2B5EF4-FFF2-40B4-BE49-F238E27FC236}">
                <a16:creationId xmlns:a16="http://schemas.microsoft.com/office/drawing/2014/main" id="{C0B4F000-899F-2F6B-EC45-7BA6B7E67521}"/>
              </a:ext>
            </a:extLst>
          </p:cNvPr>
          <p:cNvSpPr txBox="1"/>
          <p:nvPr/>
        </p:nvSpPr>
        <p:spPr>
          <a:xfrm>
            <a:off x="9060109" y="3843195"/>
            <a:ext cx="1077539" cy="369332"/>
          </a:xfrm>
          <a:prstGeom prst="rect">
            <a:avLst/>
          </a:prstGeom>
          <a:noFill/>
        </p:spPr>
        <p:txBody>
          <a:bodyPr wrap="none" rtlCol="0">
            <a:spAutoFit/>
          </a:bodyPr>
          <a:lstStyle/>
          <a:p>
            <a:r>
              <a:rPr lang="en-US" dirty="0"/>
              <a:t>High pass</a:t>
            </a:r>
          </a:p>
        </p:txBody>
      </p:sp>
    </p:spTree>
    <p:extLst>
      <p:ext uri="{BB962C8B-B14F-4D97-AF65-F5344CB8AC3E}">
        <p14:creationId xmlns:p14="http://schemas.microsoft.com/office/powerpoint/2010/main" val="1878570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878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893317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8933171" cy="4576710"/>
              </a:xfrm>
              <a:prstGeom prst="rect">
                <a:avLst/>
              </a:prstGeom>
              <a:blipFill>
                <a:blip r:embed="rId3"/>
                <a:stretch>
                  <a:fillRect l="-1135"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277522" y="2335636"/>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14971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37973" y="1572324"/>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a:t>
                </a:r>
                <a:r>
                  <a:rPr lang="en-US" sz="2000" baseline="-25000" dirty="0">
                    <a:solidFill>
                      <a:srgbClr val="000000"/>
                    </a:solidFill>
                    <a:latin typeface="Calibri" panose="020F0502020204030204" pitchFamily="34" charset="0"/>
                    <a:cs typeface="Calibri" panose="020F0502020204030204" pitchFamily="34" charset="0"/>
                    <a:sym typeface="Calibri"/>
                  </a:rPr>
                  <a:t>11</a:t>
                </a:r>
                <a:r>
                  <a:rPr lang="en-US" sz="2000"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sz="2000"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𝑉</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oMath>
                </a14:m>
                <a:endParaRPr lang="en-US" sz="2000"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sz="2000" b="0" i="1" smtClean="0">
                        <a:solidFill>
                          <a:srgbClr val="000000"/>
                        </a:solidFill>
                        <a:latin typeface="Cambria Math" panose="02040503050406030204" pitchFamily="18" charset="0"/>
                        <a:cs typeface="Calibri" panose="020F0502020204030204" pitchFamily="34" charset="0"/>
                        <a:sym typeface="Calibri"/>
                      </a:rPr>
                      <m:t>=23</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r>
                      <a:rPr lang="en-US" sz="2000" b="0" i="1" smtClean="0">
                        <a:solidFill>
                          <a:srgbClr val="000000"/>
                        </a:solidFill>
                        <a:latin typeface="Cambria Math" panose="02040503050406030204" pitchFamily="18" charset="0"/>
                        <a:cs typeface="Calibri" panose="020F0502020204030204" pitchFamily="34" charset="0"/>
                        <a:sym typeface="Calibri"/>
                      </a:rPr>
                      <m:t>=−2.6</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sz="2000" b="0" i="1" smtClean="0">
                            <a:solidFill>
                              <a:srgbClr val="000000"/>
                            </a:solidFill>
                            <a:latin typeface="Cambria Math" panose="02040503050406030204" pitchFamily="18" charset="0"/>
                            <a:cs typeface="Calibri" panose="020F0502020204030204" pitchFamily="34" charset="0"/>
                            <a:sym typeface="Calibri"/>
                          </a:rPr>
                          <m:t>1+</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sz="2000"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i="1">
                            <a:solidFill>
                              <a:srgbClr val="000000"/>
                            </a:solidFill>
                            <a:latin typeface="Cambria Math" panose="02040503050406030204" pitchFamily="18" charset="0"/>
                            <a:cs typeface="Calibri" panose="020F0502020204030204" pitchFamily="34" charset="0"/>
                            <a:sym typeface="Calibri"/>
                          </a:rPr>
                        </m:ctrlPr>
                      </m:sSupPr>
                      <m:e>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𝐶</m:t>
                                </m:r>
                              </m:sub>
                            </m:sSub>
                          </m:den>
                        </m:f>
                        <m:r>
                          <a:rPr lang="en-US" sz="2000" i="1">
                            <a:solidFill>
                              <a:srgbClr val="000000"/>
                            </a:solidFill>
                            <a:latin typeface="Cambria Math" panose="02040503050406030204" pitchFamily="18" charset="0"/>
                            <a:cs typeface="Calibri" panose="020F0502020204030204" pitchFamily="34" charset="0"/>
                            <a:sym typeface="Calibri"/>
                          </a:rPr>
                          <m:t>)</m:t>
                        </m:r>
                      </m:e>
                      <m:sup>
                        <m:r>
                          <a:rPr lang="en-US" sz="2000" i="1">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panose="020F0502020204030204" pitchFamily="34" charset="0"/>
                            <a:sym typeface="Calibri"/>
                          </a:rPr>
                        </m:ctrlPr>
                      </m:sSubPr>
                      <m:e>
                        <m:r>
                          <a:rPr lang="en-US" sz="2000" b="0" i="1" dirty="0" smtClean="0">
                            <a:solidFill>
                              <a:srgbClr val="000000"/>
                            </a:solidFill>
                            <a:latin typeface="Cambria Math" panose="02040503050406030204" pitchFamily="18" charset="0"/>
                            <a:cs typeface="Calibri" panose="020F0502020204030204" pitchFamily="34" charset="0"/>
                            <a:sym typeface="Calibri"/>
                          </a:rPr>
                          <m:t>𝑖</m:t>
                        </m:r>
                      </m:e>
                      <m:sub>
                        <m:r>
                          <a:rPr lang="en-US" sz="2000" b="0" i="1" dirty="0" smtClean="0">
                            <a:solidFill>
                              <a:srgbClr val="000000"/>
                            </a:solidFill>
                            <a:latin typeface="Cambria Math" panose="02040503050406030204" pitchFamily="18" charset="0"/>
                            <a:cs typeface="Calibri" panose="020F0502020204030204" pitchFamily="34" charset="0"/>
                            <a:sym typeface="Calibri"/>
                          </a:rPr>
                          <m:t>𝑆</m:t>
                        </m:r>
                      </m:sub>
                    </m:sSub>
                    <m:r>
                      <a:rPr lang="en-US" sz="2000" b="0" i="1" dirty="0" smtClean="0">
                        <a:solidFill>
                          <a:srgbClr val="000000"/>
                        </a:solidFill>
                        <a:latin typeface="Cambria Math" panose="02040503050406030204" pitchFamily="18" charset="0"/>
                        <a:cs typeface="Calibri" panose="020F0502020204030204" pitchFamily="34" charset="0"/>
                        <a:sym typeface="Calibri"/>
                      </a:rPr>
                      <m:t>=</m:t>
                    </m:r>
                    <m:f>
                      <m:fPr>
                        <m:ctrlPr>
                          <a:rPr lang="en-US" sz="2000" b="0" i="1" dirty="0" smtClean="0">
                            <a:solidFill>
                              <a:srgbClr val="000000"/>
                            </a:solidFill>
                            <a:latin typeface="Cambria Math" panose="02040503050406030204" pitchFamily="18" charset="0"/>
                            <a:cs typeface="Calibri" panose="020F0502020204030204" pitchFamily="34" charset="0"/>
                            <a:sym typeface="Calibri"/>
                          </a:rPr>
                        </m:ctrlPr>
                      </m:fPr>
                      <m:num>
                        <m:r>
                          <a:rPr lang="en-US" sz="2000" b="0" i="1" dirty="0" smtClean="0">
                            <a:solidFill>
                              <a:srgbClr val="000000"/>
                            </a:solidFill>
                            <a:latin typeface="Cambria Math" panose="02040503050406030204" pitchFamily="18" charset="0"/>
                            <a:cs typeface="Calibri" panose="020F0502020204030204" pitchFamily="34" charset="0"/>
                            <a:sym typeface="Calibri"/>
                          </a:rPr>
                          <m:t>𝑉</m:t>
                        </m:r>
                      </m:num>
                      <m:den>
                        <m:r>
                          <a:rPr lang="en-US" sz="2000"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1.5</m:t>
                    </m:r>
                    <m:r>
                      <a:rPr lang="en-US" sz="2000"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7973" y="1572324"/>
                <a:ext cx="7244989" cy="4938568"/>
              </a:xfrm>
              <a:prstGeom prst="rect">
                <a:avLst/>
              </a:prstGeom>
              <a:blipFill>
                <a:blip r:embed="rId3"/>
                <a:stretch>
                  <a:fillRect l="-1576" t="-769" r="-701"/>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00956" y="1689472"/>
            <a:ext cx="4176248" cy="3201985"/>
            <a:chOff x="7879824" y="1173279"/>
            <a:chExt cx="4176248" cy="320198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73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879824"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061270" y="11732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5822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898815"/>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376062"/>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376062"/>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a:t>
                </a:r>
                <a:r>
                  <a:rPr lang="en-US" sz="2000"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sz="2000"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1019" t="-922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30287" y="1456489"/>
                <a:ext cx="7034328"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𝐺𝑥</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𝑦</m:t>
                    </m:r>
                  </m:oMath>
                </a14:m>
                <a:r>
                  <a:rPr lang="en-US" sz="2000" dirty="0">
                    <a:solidFill>
                      <a:srgbClr val="000000"/>
                    </a:solidFill>
                    <a:cs typeface="Calibri"/>
                    <a:sym typeface="Calibri"/>
                  </a:rPr>
                  <a:t>, 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𝐺</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oMath>
                </a14:m>
                <a:r>
                  <a:rPr lang="en-US" sz="2000" dirty="0">
                    <a:solidFill>
                      <a:srgbClr val="000000"/>
                    </a:solidFill>
                    <a:cs typeface="Calibri"/>
                    <a:sym typeface="Calibri"/>
                  </a:rPr>
                  <a:t> </a:t>
                </a:r>
              </a:p>
              <a:p>
                <a:pPr defTabSz="457200" latinLnBrk="1" hangingPunct="0"/>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𝑑</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𝑔</m:t>
                        </m:r>
                      </m:e>
                      <m:sub>
                        <m:r>
                          <a:rPr lang="en-US" sz="2000" i="1">
                            <a:solidFill>
                              <a:srgbClr val="000000"/>
                            </a:solidFill>
                            <a:latin typeface="Cambria Math" panose="02040503050406030204" pitchFamily="18" charset="0"/>
                            <a:cs typeface="Calibri"/>
                            <a:sym typeface="Calibri"/>
                          </a:rPr>
                          <m:t>𝑚</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Resonance: </a:t>
                </a:r>
                <a14:m>
                  <m:oMath xmlns:m="http://schemas.openxmlformats.org/officeDocument/2006/math">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cs typeface="Calibri"/>
                            <a:sym typeface="Calibri"/>
                          </a:rPr>
                          <m:t>0</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𝐶</m:t>
                    </m:r>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2</m:t>
                            </m:r>
                          </m:sub>
                        </m:sSub>
                      </m:e>
                    </m:d>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3</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At resonance,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𝑣</m:t>
                        </m:r>
                      </m:e>
                      <m:sub>
                        <m:r>
                          <a:rPr lang="en-US" sz="2000" i="1">
                            <a:solidFill>
                              <a:srgbClr val="000000"/>
                            </a:solidFill>
                            <a:latin typeface="Cambria Math" panose="02040503050406030204" pitchFamily="18" charset="0"/>
                          </a:rPr>
                          <m:t>𝑔𝑠</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𝑑</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𝐿</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Oscillation continues if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r>
                      <a:rPr lang="en-US" sz="2000" i="1">
                        <a:solidFill>
                          <a:srgbClr val="000000"/>
                        </a:solidFill>
                        <a:latin typeface="Cambria Math" panose="02040503050406030204" pitchFamily="18" charset="0"/>
                      </a:rPr>
                      <m:t>&gt;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30287" y="1456489"/>
                <a:ext cx="7034328" cy="4635725"/>
              </a:xfrm>
              <a:prstGeom prst="rect">
                <a:avLst/>
              </a:prstGeom>
              <a:blipFill>
                <a:blip r:embed="rId3"/>
                <a:stretch>
                  <a:fillRect l="-1441" t="-82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7942778"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37649"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20980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8728665"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transmitter is on, TX will be 8V and the left comparator will be off, the right one on and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receiving, TX is &lt;1.4V, disconnecting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and shorting R</a:t>
            </a:r>
            <a:r>
              <a:rPr lang="en-US" sz="2000" baseline="-25000" dirty="0">
                <a:solidFill>
                  <a:srgbClr val="000000"/>
                </a:solidFill>
                <a:latin typeface="Calibri"/>
                <a:ea typeface="Calibri"/>
                <a:cs typeface="Calibri"/>
                <a:sym typeface="Calibri"/>
              </a:rPr>
              <a:t>16</a:t>
            </a:r>
            <a:r>
              <a:rPr lang="en-US" sz="2000"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360802"/>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rPr>
              <a:t>Check MVAM108 capacitor when R</a:t>
            </a:r>
            <a:r>
              <a:rPr lang="en-US" sz="2000" baseline="-25000" dirty="0">
                <a:solidFill>
                  <a:srgbClr val="000000"/>
                </a:solidFill>
              </a:rPr>
              <a:t>17</a:t>
            </a:r>
            <a:r>
              <a:rPr lang="en-US" sz="2000" dirty="0">
                <a:solidFill>
                  <a:srgbClr val="000000"/>
                </a:solidFill>
              </a:rPr>
              <a:t> is high and low</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Start resistor </a:t>
            </a:r>
            <a:r>
              <a:rPr lang="en-US" sz="2000" dirty="0">
                <a:solidFill>
                  <a:srgbClr val="000000"/>
                </a:solidFill>
              </a:rPr>
              <a:t>(R</a:t>
            </a:r>
            <a:r>
              <a:rPr lang="en-US" sz="2000" baseline="-25000" dirty="0">
                <a:solidFill>
                  <a:srgbClr val="000000"/>
                </a:solidFill>
              </a:rPr>
              <a:t>21</a:t>
            </a:r>
            <a:r>
              <a:rPr lang="en-US" sz="2000" dirty="0">
                <a:solidFill>
                  <a:srgbClr val="000000"/>
                </a:solidFill>
              </a:rPr>
              <a:t>) pulls gate to ground at start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gain limiting diode (D</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Oscillator keeps growing as long as g</a:t>
            </a:r>
            <a:r>
              <a:rPr lang="en-US" sz="2000" baseline="-25000" dirty="0">
                <a:solidFill>
                  <a:srgbClr val="000000"/>
                </a:solidFill>
                <a:latin typeface="Calibri"/>
                <a:ea typeface="Calibri"/>
                <a:cs typeface="Calibri"/>
                <a:sym typeface="Calibri"/>
              </a:rPr>
              <a:t>m</a:t>
            </a:r>
            <a:r>
              <a:rPr lang="en-US" sz="2000" dirty="0">
                <a:solidFill>
                  <a:srgbClr val="000000"/>
                </a:solidFill>
                <a:latin typeface="Calibri"/>
                <a:ea typeface="Calibri"/>
                <a:cs typeface="Calibri"/>
                <a:sym typeface="Calibri"/>
              </a:rPr>
              <a:t>&gt;1/R</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DC voltage across wiper in R</a:t>
            </a:r>
            <a:r>
              <a:rPr lang="en-US" sz="2000"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does the frequency change as R</a:t>
            </a:r>
            <a:r>
              <a:rPr lang="en-US" sz="2000" baseline="-25000" dirty="0">
                <a:solidFill>
                  <a:srgbClr val="000000"/>
                </a:solidFill>
                <a:latin typeface="Calibri"/>
                <a:ea typeface="Calibri"/>
                <a:cs typeface="Calibri"/>
                <a:sym typeface="Calibri"/>
              </a:rPr>
              <a:t>17</a:t>
            </a:r>
            <a:r>
              <a:rPr lang="en-US" sz="2000"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oscillation frequency and the loss ratio |V/V</a:t>
            </a:r>
            <a:r>
              <a:rPr lang="en-US" sz="2000" baseline="-25000" dirty="0">
                <a:solidFill>
                  <a:srgbClr val="000000"/>
                </a:solidFill>
                <a:latin typeface="Calibri"/>
                <a:ea typeface="Calibri"/>
                <a:cs typeface="Calibri"/>
                <a:sym typeface="Calibri"/>
              </a:rPr>
              <a:t>I</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would this change if you took when L</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60298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589838"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88178" y="4521283"/>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487268" y="3379279"/>
              <a:ext cx="1867587" cy="1051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5101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and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i="1">
                        <a:latin typeface="Cambria Math" panose="02040503050406030204" pitchFamily="18" charset="0"/>
                      </a:rPr>
                      <m:t>𝐼</m:t>
                    </m:r>
                    <m:r>
                      <a:rPr lang="en-US" sz="2000" i="1">
                        <a:latin typeface="Cambria Math" panose="02040503050406030204" pitchFamily="18" charset="0"/>
                      </a:rPr>
                      <m:t>=</m:t>
                    </m:r>
                    <m:r>
                      <a:rPr lang="en-US" sz="2000" i="1">
                        <a:latin typeface="Cambria Math" panose="02040503050406030204" pitchFamily="18" charset="0"/>
                      </a:rPr>
                      <m:t>𝐶𝑉𝑗</m:t>
                    </m:r>
                    <m:r>
                      <a:rPr lang="en-US" sz="2000" i="1">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i="1">
                        <a:latin typeface="Cambria Math" panose="02040503050406030204" pitchFamily="18" charset="0"/>
                      </a:rPr>
                      <m:t>𝑉</m:t>
                    </m:r>
                    <m:r>
                      <a:rPr lang="en-US" sz="2000" i="1">
                        <a:latin typeface="Cambria Math" panose="02040503050406030204" pitchFamily="18" charset="0"/>
                      </a:rPr>
                      <m:t>=</m:t>
                    </m:r>
                    <m:r>
                      <a:rPr lang="en-US" sz="2000" i="1">
                        <a:latin typeface="Cambria Math" panose="02040503050406030204" pitchFamily="18" charset="0"/>
                      </a:rPr>
                      <m:t>𝐿𝐼𝑗</m:t>
                    </m:r>
                    <m:r>
                      <a:rPr lang="en-US" sz="2000" i="1">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r>
                      <a:rPr lang="en-US" sz="2000" i="1">
                        <a:latin typeface="Cambria Math" panose="02040503050406030204" pitchFamily="18" charset="0"/>
                      </a:rPr>
                      <m:t>=</m:t>
                    </m:r>
                    <m:r>
                      <a:rPr lang="en-US" sz="2000" i="1">
                        <a:latin typeface="Cambria Math" panose="02040503050406030204" pitchFamily="18" charset="0"/>
                      </a:rPr>
                      <m:t>𝑍</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oMath>
                </a14:m>
                <a:r>
                  <a:rPr lang="en-US" sz="2000" dirty="0"/>
                  <a: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r>
                      <a:rPr lang="en-US" sz="2000" i="1">
                        <a:latin typeface="Cambria Math" panose="02040503050406030204" pitchFamily="18" charset="0"/>
                      </a:rPr>
                      <m:t>=</m:t>
                    </m:r>
                    <m:r>
                      <a:rPr lang="en-US" sz="2000" i="1">
                        <a:latin typeface="Cambria Math" panose="02040503050406030204" pitchFamily="18" charset="0"/>
                      </a:rPr>
                      <m:t>𝑌</m:t>
                    </m:r>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oMath>
                </a14:m>
                <a:r>
                  <a:rPr lang="en-US" sz="2000" dirty="0"/>
                  <a:t>,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r="-85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99008" y="1837741"/>
                <a:ext cx="10509820"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99008" y="1837741"/>
                <a:ext cx="10509820" cy="4562672"/>
              </a:xfrm>
              <a:prstGeom prst="rect">
                <a:avLst/>
              </a:prstGeom>
              <a:blipFill>
                <a:blip r:embed="rId3"/>
                <a:stretch>
                  <a:fillRect l="-965" t="-554" r="-12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19255"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 (1)</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7973645" y="3778214"/>
              <a:ext cx="174557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9867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986704" cy="4435688"/>
              </a:xfrm>
              <a:prstGeom prst="rect">
                <a:avLst/>
              </a:prstGeom>
              <a:blipFill>
                <a:blip r:embed="rId4"/>
                <a:stretch>
                  <a:fillRect l="-1633" t="-855" r="-30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rPr>
                  <a:t>Connect function generator through 300K resistor to AF2 (620Hz sine, R</a:t>
                </a:r>
                <a:r>
                  <a:rPr lang="en-US" sz="2000" baseline="-25000" dirty="0">
                    <a:solidFill>
                      <a:srgbClr val="000000"/>
                    </a:solidFill>
                  </a:rPr>
                  <a:t>6</a:t>
                </a:r>
                <a:r>
                  <a:rPr lang="en-US" sz="2000" dirty="0">
                    <a:solidFill>
                      <a:srgbClr val="000000"/>
                    </a:solidFill>
                  </a:rPr>
                  <a:t> fully counterclockwise)  and oscilloscope to audio output.  Adjust input so output is 1V rms.  Connect multimeter to P.</a:t>
                </a:r>
              </a:p>
              <a:p>
                <a:pPr defTabSz="457200" hangingPunct="0"/>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a:p>
                <a:pPr defTabSz="457200" hangingPunct="0"/>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654" t="-763" r="-368"/>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a:cxnSpLocks/>
            </p:cNvCxnSpPr>
            <p:nvPr/>
          </p:nvCxnSpPr>
          <p:spPr>
            <a:xfrm>
              <a:off x="10552444" y="4003563"/>
              <a:ext cx="410242"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10268303" y="4830723"/>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000" dirty="0">
                <a:latin typeface="+mn-lt"/>
                <a:cs typeface="Arial" panose="020B0604020202020204" pitchFamily="34" charset="0"/>
              </a:rPr>
              <a:t>Logic symbols, flip flops, latches and shift registers</a:t>
            </a:r>
          </a:p>
        </p:txBody>
      </p:sp>
      <p:sp>
        <p:nvSpPr>
          <p:cNvPr id="3" name="Content Placeholder 2"/>
          <p:cNvSpPr>
            <a:spLocks noGrp="1"/>
          </p:cNvSpPr>
          <p:nvPr>
            <p:ph idx="1"/>
          </p:nvPr>
        </p:nvSpPr>
        <p:spPr>
          <a:xfrm>
            <a:off x="237485" y="3275390"/>
            <a:ext cx="8296915" cy="1970436"/>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circuit on the right is an S-R flip flop.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QB = ¬Q, always. If EN=0, i</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=i</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=1,  the other NAND input will be Q.  ¬Q and Q will keep whatever values they had.  If EN=1, S=1 and R=0, Q=1 and QB=0. If EN=1, S=0 and R=1, Q=0 and QB=1.  The output is undefined if EN=1, and S and R have the same value.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grpSp>
        <p:nvGrpSpPr>
          <p:cNvPr id="49" name="Group 48">
            <a:extLst>
              <a:ext uri="{FF2B5EF4-FFF2-40B4-BE49-F238E27FC236}">
                <a16:creationId xmlns:a16="http://schemas.microsoft.com/office/drawing/2014/main" id="{906B92E7-336B-F912-8C31-80FDD24921F8}"/>
              </a:ext>
            </a:extLst>
          </p:cNvPr>
          <p:cNvGrpSpPr/>
          <p:nvPr/>
        </p:nvGrpSpPr>
        <p:grpSpPr>
          <a:xfrm>
            <a:off x="1499044" y="1916395"/>
            <a:ext cx="5154213" cy="1020866"/>
            <a:chOff x="1499044" y="1916395"/>
            <a:chExt cx="5154213" cy="1020866"/>
          </a:xfrm>
        </p:grpSpPr>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19163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19246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19246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19163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25359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25679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25530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2549350"/>
              <a:ext cx="838691" cy="369332"/>
            </a:xfrm>
            <a:prstGeom prst="rect">
              <a:avLst/>
            </a:prstGeom>
            <a:noFill/>
          </p:spPr>
          <p:txBody>
            <a:bodyPr wrap="none" rtlCol="0">
              <a:spAutoFit/>
            </a:bodyPr>
            <a:lstStyle/>
            <a:p>
              <a:r>
                <a:rPr lang="en-US"/>
                <a:t>not or</a:t>
              </a:r>
            </a:p>
          </p:txBody>
        </p:sp>
      </p:grpSp>
      <p:grpSp>
        <p:nvGrpSpPr>
          <p:cNvPr id="50" name="Group 49">
            <a:extLst>
              <a:ext uri="{FF2B5EF4-FFF2-40B4-BE49-F238E27FC236}">
                <a16:creationId xmlns:a16="http://schemas.microsoft.com/office/drawing/2014/main" id="{13F81021-8E1C-231B-16B9-20CC0E13D838}"/>
              </a:ext>
            </a:extLst>
          </p:cNvPr>
          <p:cNvGrpSpPr/>
          <p:nvPr/>
        </p:nvGrpSpPr>
        <p:grpSpPr>
          <a:xfrm>
            <a:off x="9379827" y="3186941"/>
            <a:ext cx="2560636" cy="1996152"/>
            <a:chOff x="9379827" y="3186941"/>
            <a:chExt cx="2560636" cy="1996152"/>
          </a:xfrm>
        </p:grpSpPr>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32622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6" name="TextBox 5">
              <a:extLst>
                <a:ext uri="{FF2B5EF4-FFF2-40B4-BE49-F238E27FC236}">
                  <a16:creationId xmlns:a16="http://schemas.microsoft.com/office/drawing/2014/main" id="{6300F4DE-7519-C54F-8EC8-EAAB49343EA2}"/>
                </a:ext>
              </a:extLst>
            </p:cNvPr>
            <p:cNvSpPr txBox="1"/>
            <p:nvPr/>
          </p:nvSpPr>
          <p:spPr>
            <a:xfrm>
              <a:off x="10607104" y="3186941"/>
              <a:ext cx="532550" cy="307777"/>
            </a:xfrm>
            <a:prstGeom prst="rect">
              <a:avLst/>
            </a:prstGeom>
            <a:noFill/>
          </p:spPr>
          <p:txBody>
            <a:bodyPr wrap="square" rtlCol="0">
              <a:spAutoFit/>
            </a:bodyPr>
            <a:lstStyle/>
            <a:p>
              <a:r>
                <a:rPr lang="en-US" sz="1400" dirty="0"/>
                <a:t>i</a:t>
              </a:r>
              <a:r>
                <a:rPr lang="en-US" sz="1400" baseline="-25000" dirty="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537525" y="4595747"/>
              <a:ext cx="532550" cy="307777"/>
            </a:xfrm>
            <a:prstGeom prst="rect">
              <a:avLst/>
            </a:prstGeom>
            <a:noFill/>
          </p:spPr>
          <p:txBody>
            <a:bodyPr wrap="square" rtlCol="0">
              <a:spAutoFit/>
            </a:bodyPr>
            <a:lstStyle/>
            <a:p>
              <a:r>
                <a:rPr lang="en-US" sz="1400"/>
                <a:t>i</a:t>
              </a:r>
              <a:r>
                <a:rPr lang="en-US" sz="1400" baseline="-25000"/>
                <a:t>2</a:t>
              </a:r>
            </a:p>
          </p:txBody>
        </p:sp>
      </p:grpSp>
    </p:spTree>
    <p:extLst>
      <p:ext uri="{BB962C8B-B14F-4D97-AF65-F5344CB8AC3E}">
        <p14:creationId xmlns:p14="http://schemas.microsoft.com/office/powerpoint/2010/main" val="3674300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99</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7951</TotalTime>
  <Words>14082</Words>
  <Application>Microsoft Macintosh PowerPoint</Application>
  <PresentationFormat>Widescreen</PresentationFormat>
  <Paragraphs>2509</Paragraphs>
  <Slides>106</Slides>
  <Notes>86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Calibri Light</vt:lpstr>
      <vt:lpstr>Cambria Math</vt:lpstr>
      <vt:lpstr>Times New Roman</vt:lpstr>
      <vt:lpstr>Office Theme</vt:lpstr>
      <vt:lpstr>Electronics of Radio, Part 1 Notes on David Rutledge’s book</vt:lpstr>
      <vt:lpstr>Basic concepts</vt:lpstr>
      <vt:lpstr>Resistors, capacitors, inductors</vt:lpstr>
      <vt:lpstr>Diodes, transformers</vt:lpstr>
      <vt:lpstr>Simple circuit analysis with Kirchhoff</vt:lpstr>
      <vt:lpstr>Simple circuit analysis with Kirchhoff</vt:lpstr>
      <vt:lpstr>RC/RL circuit analysis with Kirchhoff</vt:lpstr>
      <vt:lpstr>PowerPoint Presentation</vt:lpstr>
      <vt:lpstr>Phasors</vt:lpstr>
      <vt:lpstr>Circuit analysis and impedance</vt:lpstr>
      <vt:lpstr>Phasors, impedance and power</vt:lpstr>
      <vt:lpstr>Q and phasors</vt:lpstr>
      <vt:lpstr>Resonance and Q</vt:lpstr>
      <vt:lpstr>Phasors, impedance and power</vt:lpstr>
      <vt:lpstr>Thevenin and Norton</vt:lpstr>
      <vt:lpstr>Thevenin and Norton</vt:lpstr>
      <vt:lpstr>Exercise 1: Resistors</vt:lpstr>
      <vt:lpstr>Exercise 3: Capacitors </vt:lpstr>
      <vt:lpstr>Signals and modulation</vt:lpstr>
      <vt:lpstr>Exercise 4: Diode detectors</vt:lpstr>
      <vt:lpstr>AM Modulator for previous exercise</vt:lpstr>
      <vt:lpstr>Exercise 5: Inductors </vt:lpstr>
      <vt:lpstr>PowerPoint Presentation</vt:lpstr>
      <vt:lpstr>Exercise 6: Diodes and snubbers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emitter amplifier (PNP)</vt:lpstr>
      <vt:lpstr>BJT common collector amplifier</vt:lpstr>
      <vt:lpstr>BJT common base amplifier</vt:lpstr>
      <vt:lpstr>PowerPoint Presentation</vt:lpstr>
      <vt:lpstr>PowerPoint Presentation</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 symbols, flip flops, latches and shift registers</vt:lpstr>
      <vt:lpstr>IC’s: 555 Timer</vt:lpstr>
      <vt:lpstr>PowerPoint Presentation</vt:lpstr>
      <vt:lpstr>PowerPoint Presentation</vt:lpstr>
      <vt:lpstr>Using the 555 to generate a clock</vt:lpstr>
      <vt:lpstr>Using the 555 to clock a counter</vt:lpstr>
      <vt:lpstr>Using the 555 to generate a pulse</vt:lpstr>
      <vt:lpstr>More circuits</vt:lpstr>
      <vt:lpstr>More Circuits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Radio,1</dc:title>
  <dc:subject/>
  <dc:creator>John Manferdelli</dc:creator>
  <cp:keywords/>
  <dc:description/>
  <cp:lastModifiedBy>John Manferdelli</cp:lastModifiedBy>
  <cp:revision>1089</cp:revision>
  <cp:lastPrinted>2022-02-06T20:22:05Z</cp:lastPrinted>
  <dcterms:created xsi:type="dcterms:W3CDTF">2021-07-06T18:24:07Z</dcterms:created>
  <dcterms:modified xsi:type="dcterms:W3CDTF">2025-03-13T20:36:23Z</dcterms:modified>
  <cp:category/>
</cp:coreProperties>
</file>